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slides/slide509.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1"/>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532" r:id="rId15"/>
    <p:sldId id="596" r:id="rId16"/>
    <p:sldId id="578" r:id="rId17"/>
    <p:sldId id="597" r:id="rId18"/>
    <p:sldId id="579" r:id="rId19"/>
    <p:sldId id="851" r:id="rId20"/>
    <p:sldId id="850" r:id="rId21"/>
    <p:sldId id="598" r:id="rId22"/>
    <p:sldId id="326" r:id="rId23"/>
    <p:sldId id="599" r:id="rId24"/>
    <p:sldId id="327" r:id="rId25"/>
    <p:sldId id="328" r:id="rId26"/>
    <p:sldId id="329" r:id="rId27"/>
    <p:sldId id="330" r:id="rId28"/>
    <p:sldId id="315" r:id="rId29"/>
    <p:sldId id="314" r:id="rId30"/>
    <p:sldId id="317" r:id="rId31"/>
    <p:sldId id="600" r:id="rId32"/>
    <p:sldId id="318" r:id="rId33"/>
    <p:sldId id="692" r:id="rId34"/>
    <p:sldId id="319" r:id="rId35"/>
    <p:sldId id="601" r:id="rId36"/>
    <p:sldId id="500" r:id="rId37"/>
    <p:sldId id="321" r:id="rId38"/>
    <p:sldId id="494" r:id="rId39"/>
    <p:sldId id="901" r:id="rId40"/>
    <p:sldId id="902" r:id="rId41"/>
    <p:sldId id="603" r:id="rId42"/>
    <p:sldId id="499" r:id="rId43"/>
    <p:sldId id="604" r:id="rId44"/>
    <p:sldId id="489" r:id="rId45"/>
    <p:sldId id="325" r:id="rId46"/>
    <p:sldId id="501" r:id="rId47"/>
    <p:sldId id="951" r:id="rId48"/>
    <p:sldId id="984" r:id="rId49"/>
    <p:sldId id="955" r:id="rId50"/>
    <p:sldId id="606" r:id="rId51"/>
    <p:sldId id="535" r:id="rId52"/>
    <p:sldId id="536" r:id="rId53"/>
    <p:sldId id="537" r:id="rId54"/>
    <p:sldId id="538" r:id="rId55"/>
    <p:sldId id="883" r:id="rId56"/>
    <p:sldId id="900" r:id="rId57"/>
    <p:sldId id="898"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52" r:id="rId92"/>
    <p:sldId id="1053" r:id="rId93"/>
    <p:sldId id="1054" r:id="rId94"/>
    <p:sldId id="1055" r:id="rId95"/>
    <p:sldId id="1056" r:id="rId96"/>
    <p:sldId id="1057" r:id="rId97"/>
    <p:sldId id="1058" r:id="rId98"/>
    <p:sldId id="595" r:id="rId99"/>
    <p:sldId id="539" r:id="rId100"/>
    <p:sldId id="580" r:id="rId101"/>
    <p:sldId id="620" r:id="rId102"/>
    <p:sldId id="1041" r:id="rId103"/>
    <p:sldId id="1040" r:id="rId104"/>
    <p:sldId id="621" r:id="rId105"/>
    <p:sldId id="796" r:id="rId106"/>
    <p:sldId id="931" r:id="rId107"/>
    <p:sldId id="985" r:id="rId108"/>
    <p:sldId id="849" r:id="rId109"/>
    <p:sldId id="800" r:id="rId110"/>
    <p:sldId id="615" r:id="rId111"/>
    <p:sldId id="506" r:id="rId112"/>
    <p:sldId id="803" r:id="rId113"/>
    <p:sldId id="804" r:id="rId114"/>
    <p:sldId id="791" r:id="rId115"/>
    <p:sldId id="793" r:id="rId116"/>
    <p:sldId id="794" r:id="rId117"/>
    <p:sldId id="795" r:id="rId118"/>
    <p:sldId id="616" r:id="rId119"/>
    <p:sldId id="505" r:id="rId120"/>
    <p:sldId id="1017" r:id="rId121"/>
    <p:sldId id="1009" r:id="rId122"/>
    <p:sldId id="1010" r:id="rId123"/>
    <p:sldId id="513" r:id="rId124"/>
    <p:sldId id="618" r:id="rId125"/>
    <p:sldId id="619" r:id="rId126"/>
    <p:sldId id="617" r:id="rId127"/>
    <p:sldId id="502" r:id="rId128"/>
    <p:sldId id="503" r:id="rId129"/>
    <p:sldId id="699" r:id="rId130"/>
    <p:sldId id="504" r:id="rId131"/>
    <p:sldId id="700" r:id="rId132"/>
    <p:sldId id="679" r:id="rId133"/>
    <p:sldId id="940" r:id="rId134"/>
    <p:sldId id="942" r:id="rId135"/>
    <p:sldId id="941" r:id="rId136"/>
    <p:sldId id="677" r:id="rId137"/>
    <p:sldId id="678" r:id="rId138"/>
    <p:sldId id="680" r:id="rId139"/>
    <p:sldId id="507" r:id="rId140"/>
    <p:sldId id="591" r:id="rId141"/>
    <p:sldId id="509" r:id="rId142"/>
    <p:sldId id="510" r:id="rId143"/>
    <p:sldId id="511" r:id="rId144"/>
    <p:sldId id="512" r:id="rId145"/>
    <p:sldId id="527" r:id="rId146"/>
    <p:sldId id="529" r:id="rId147"/>
    <p:sldId id="701" r:id="rId148"/>
    <p:sldId id="853" r:id="rId149"/>
    <p:sldId id="530" r:id="rId150"/>
    <p:sldId id="899" r:id="rId151"/>
    <p:sldId id="702" r:id="rId152"/>
    <p:sldId id="531" r:id="rId153"/>
    <p:sldId id="947" r:id="rId154"/>
    <p:sldId id="948" r:id="rId155"/>
    <p:sldId id="949" r:id="rId156"/>
    <p:sldId id="950" r:id="rId157"/>
    <p:sldId id="644" r:id="rId158"/>
    <p:sldId id="854" r:id="rId159"/>
    <p:sldId id="645" r:id="rId160"/>
    <p:sldId id="855" r:id="rId161"/>
    <p:sldId id="816" r:id="rId162"/>
    <p:sldId id="817" r:id="rId163"/>
    <p:sldId id="545" r:id="rId164"/>
    <p:sldId id="533" r:id="rId165"/>
    <p:sldId id="534" r:id="rId166"/>
    <p:sldId id="542" r:id="rId167"/>
    <p:sldId id="543" r:id="rId168"/>
    <p:sldId id="544" r:id="rId169"/>
    <p:sldId id="546" r:id="rId170"/>
    <p:sldId id="522" r:id="rId171"/>
    <p:sldId id="523" r:id="rId172"/>
    <p:sldId id="809" r:id="rId173"/>
    <p:sldId id="526" r:id="rId174"/>
    <p:sldId id="524" r:id="rId175"/>
    <p:sldId id="525" r:id="rId176"/>
    <p:sldId id="548" r:id="rId177"/>
    <p:sldId id="646" r:id="rId178"/>
    <p:sldId id="647" r:id="rId179"/>
    <p:sldId id="773" r:id="rId180"/>
    <p:sldId id="772" r:id="rId181"/>
    <p:sldId id="789" r:id="rId182"/>
    <p:sldId id="790" r:id="rId183"/>
    <p:sldId id="549" r:id="rId184"/>
    <p:sldId id="550" r:id="rId185"/>
    <p:sldId id="547" r:id="rId186"/>
    <p:sldId id="515" r:id="rId187"/>
    <p:sldId id="516" r:id="rId188"/>
    <p:sldId id="517" r:id="rId189"/>
    <p:sldId id="551" r:id="rId190"/>
    <p:sldId id="554" r:id="rId191"/>
    <p:sldId id="555" r:id="rId192"/>
    <p:sldId id="556" r:id="rId193"/>
    <p:sldId id="557" r:id="rId194"/>
    <p:sldId id="558" r:id="rId195"/>
    <p:sldId id="562" r:id="rId196"/>
    <p:sldId id="563" r:id="rId197"/>
    <p:sldId id="661" r:id="rId198"/>
    <p:sldId id="625" r:id="rId199"/>
    <p:sldId id="559" r:id="rId200"/>
    <p:sldId id="936" r:id="rId201"/>
    <p:sldId id="304" r:id="rId202"/>
    <p:sldId id="560" r:id="rId203"/>
    <p:sldId id="903" r:id="rId204"/>
    <p:sldId id="561" r:id="rId205"/>
    <p:sldId id="564" r:id="rId206"/>
    <p:sldId id="1042" r:id="rId207"/>
    <p:sldId id="826" r:id="rId208"/>
    <p:sldId id="566" r:id="rId209"/>
    <p:sldId id="567" r:id="rId210"/>
    <p:sldId id="832" r:id="rId211"/>
    <p:sldId id="568" r:id="rId212"/>
    <p:sldId id="820" r:id="rId213"/>
    <p:sldId id="821" r:id="rId214"/>
    <p:sldId id="798" r:id="rId215"/>
    <p:sldId id="799" r:id="rId216"/>
    <p:sldId id="666" r:id="rId217"/>
    <p:sldId id="665" r:id="rId218"/>
    <p:sldId id="569" r:id="rId219"/>
    <p:sldId id="944" r:id="rId220"/>
    <p:sldId id="823" r:id="rId221"/>
    <p:sldId id="570" r:id="rId222"/>
    <p:sldId id="864" r:id="rId223"/>
    <p:sldId id="945" r:id="rId224"/>
    <p:sldId id="863" r:id="rId225"/>
    <p:sldId id="806" r:id="rId226"/>
    <p:sldId id="828" r:id="rId227"/>
    <p:sldId id="808" r:id="rId228"/>
    <p:sldId id="807" r:id="rId229"/>
    <p:sldId id="572" r:id="rId230"/>
    <p:sldId id="586" r:id="rId231"/>
    <p:sldId id="827" r:id="rId232"/>
    <p:sldId id="836" r:id="rId233"/>
    <p:sldId id="837" r:id="rId234"/>
    <p:sldId id="573" r:id="rId235"/>
    <p:sldId id="574" r:id="rId236"/>
    <p:sldId id="838" r:id="rId237"/>
    <p:sldId id="839" r:id="rId238"/>
    <p:sldId id="582" r:id="rId239"/>
    <p:sldId id="581" r:id="rId240"/>
    <p:sldId id="859" r:id="rId241"/>
    <p:sldId id="1059" r:id="rId242"/>
    <p:sldId id="1060" r:id="rId243"/>
    <p:sldId id="576" r:id="rId244"/>
    <p:sldId id="824" r:id="rId245"/>
    <p:sldId id="577" r:id="rId246"/>
    <p:sldId id="935" r:id="rId247"/>
    <p:sldId id="371" r:id="rId248"/>
    <p:sldId id="575" r:id="rId249"/>
    <p:sldId id="733" r:id="rId250"/>
    <p:sldId id="583" r:id="rId251"/>
    <p:sldId id="584" r:id="rId252"/>
    <p:sldId id="585" r:id="rId253"/>
    <p:sldId id="609" r:id="rId254"/>
    <p:sldId id="610" r:id="rId255"/>
    <p:sldId id="703" r:id="rId256"/>
    <p:sldId id="611" r:id="rId257"/>
    <p:sldId id="612" r:id="rId258"/>
    <p:sldId id="704" r:id="rId259"/>
    <p:sldId id="613" r:id="rId260"/>
    <p:sldId id="705" r:id="rId261"/>
    <p:sldId id="614" r:id="rId262"/>
    <p:sldId id="311" r:id="rId263"/>
    <p:sldId id="934" r:id="rId264"/>
    <p:sldId id="937" r:id="rId265"/>
    <p:sldId id="894" r:id="rId266"/>
    <p:sldId id="312" r:id="rId267"/>
    <p:sldId id="892" r:id="rId268"/>
    <p:sldId id="911" r:id="rId269"/>
    <p:sldId id="912" r:id="rId270"/>
    <p:sldId id="587" r:id="rId271"/>
    <p:sldId id="675" r:id="rId272"/>
    <p:sldId id="588" r:id="rId273"/>
    <p:sldId id="997" r:id="rId274"/>
    <p:sldId id="706" r:id="rId275"/>
    <p:sldId id="589" r:id="rId276"/>
    <p:sldId id="998" r:id="rId277"/>
    <p:sldId id="856" r:id="rId278"/>
    <p:sldId id="857" r:id="rId279"/>
    <p:sldId id="707" r:id="rId280"/>
    <p:sldId id="815" r:id="rId281"/>
    <p:sldId id="979" r:id="rId282"/>
    <p:sldId id="982" r:id="rId283"/>
    <p:sldId id="983" r:id="rId284"/>
    <p:sldId id="975" r:id="rId285"/>
    <p:sldId id="708" r:id="rId286"/>
    <p:sldId id="593" r:id="rId287"/>
    <p:sldId id="709" r:id="rId288"/>
    <p:sldId id="594" r:id="rId289"/>
    <p:sldId id="710" r:id="rId290"/>
    <p:sldId id="607" r:id="rId291"/>
    <p:sldId id="336" r:id="rId292"/>
    <p:sldId id="337" r:id="rId293"/>
    <p:sldId id="748" r:id="rId294"/>
    <p:sldId id="1034" r:id="rId295"/>
    <p:sldId id="622" r:id="rId296"/>
    <p:sldId id="989" r:id="rId297"/>
    <p:sldId id="987" r:id="rId298"/>
    <p:sldId id="623" r:id="rId299"/>
    <p:sldId id="1035" r:id="rId300"/>
    <p:sldId id="990" r:id="rId301"/>
    <p:sldId id="991" r:id="rId302"/>
    <p:sldId id="858" r:id="rId303"/>
    <p:sldId id="627" r:id="rId304"/>
    <p:sldId id="628" r:id="rId305"/>
    <p:sldId id="1036" r:id="rId306"/>
    <p:sldId id="626" r:id="rId307"/>
    <p:sldId id="992" r:id="rId308"/>
    <p:sldId id="1037" r:id="rId309"/>
    <p:sldId id="629" r:id="rId310"/>
    <p:sldId id="1038" r:id="rId311"/>
    <p:sldId id="630" r:id="rId312"/>
    <p:sldId id="1039" r:id="rId313"/>
    <p:sldId id="818" r:id="rId314"/>
    <p:sldId id="631" r:id="rId315"/>
    <p:sldId id="993" r:id="rId316"/>
    <p:sldId id="913" r:id="rId317"/>
    <p:sldId id="632" r:id="rId318"/>
    <p:sldId id="994" r:id="rId319"/>
    <p:sldId id="751" r:id="rId320"/>
    <p:sldId id="352" r:id="rId321"/>
    <p:sldId id="633" r:id="rId322"/>
    <p:sldId id="995" r:id="rId323"/>
    <p:sldId id="996" r:id="rId324"/>
    <p:sldId id="634" r:id="rId325"/>
    <p:sldId id="635" r:id="rId326"/>
    <p:sldId id="368" r:id="rId327"/>
    <p:sldId id="636" r:id="rId328"/>
    <p:sldId id="663" r:id="rId329"/>
    <p:sldId id="664" r:id="rId330"/>
    <p:sldId id="637" r:id="rId331"/>
    <p:sldId id="638" r:id="rId332"/>
    <p:sldId id="712" r:id="rId333"/>
    <p:sldId id="713" r:id="rId334"/>
    <p:sldId id="714" r:id="rId335"/>
    <p:sldId id="379" r:id="rId336"/>
    <p:sldId id="953" r:id="rId337"/>
    <p:sldId id="1018" r:id="rId338"/>
    <p:sldId id="1019" r:id="rId339"/>
    <p:sldId id="1020" r:id="rId340"/>
    <p:sldId id="643" r:id="rId341"/>
    <p:sldId id="642" r:id="rId342"/>
    <p:sldId id="847" r:id="rId343"/>
    <p:sldId id="848" r:id="rId344"/>
    <p:sldId id="640" r:id="rId345"/>
    <p:sldId id="641" r:id="rId346"/>
    <p:sldId id="648" r:id="rId347"/>
    <p:sldId id="649" r:id="rId348"/>
    <p:sldId id="650" r:id="rId349"/>
    <p:sldId id="651" r:id="rId350"/>
    <p:sldId id="652" r:id="rId351"/>
    <p:sldId id="653" r:id="rId352"/>
    <p:sldId id="386" r:id="rId353"/>
    <p:sldId id="654" r:id="rId354"/>
    <p:sldId id="655" r:id="rId355"/>
    <p:sldId id="656" r:id="rId356"/>
    <p:sldId id="397" r:id="rId357"/>
    <p:sldId id="657" r:id="rId358"/>
    <p:sldId id="658" r:id="rId359"/>
    <p:sldId id="659" r:id="rId360"/>
    <p:sldId id="399" r:id="rId361"/>
    <p:sldId id="660" r:id="rId362"/>
    <p:sldId id="829" r:id="rId363"/>
    <p:sldId id="830" r:id="rId364"/>
    <p:sldId id="669" r:id="rId365"/>
    <p:sldId id="670" r:id="rId366"/>
    <p:sldId id="831" r:id="rId367"/>
    <p:sldId id="683" r:id="rId368"/>
    <p:sldId id="684" r:id="rId369"/>
    <p:sldId id="682" r:id="rId370"/>
    <p:sldId id="860" r:id="rId371"/>
    <p:sldId id="671" r:id="rId372"/>
    <p:sldId id="672" r:id="rId373"/>
    <p:sldId id="673" r:id="rId374"/>
    <p:sldId id="674" r:id="rId375"/>
    <p:sldId id="801" r:id="rId376"/>
    <p:sldId id="1012" r:id="rId377"/>
    <p:sldId id="1013" r:id="rId378"/>
    <p:sldId id="1016" r:id="rId379"/>
    <p:sldId id="802" r:id="rId380"/>
    <p:sldId id="914" r:id="rId381"/>
    <p:sldId id="852" r:id="rId382"/>
    <p:sldId id="1015" r:id="rId383"/>
    <p:sldId id="895" r:id="rId384"/>
    <p:sldId id="896" r:id="rId385"/>
    <p:sldId id="978" r:id="rId386"/>
    <p:sldId id="686" r:id="rId387"/>
    <p:sldId id="685" r:id="rId388"/>
    <p:sldId id="957" r:id="rId389"/>
    <p:sldId id="719" r:id="rId390"/>
    <p:sldId id="720" r:id="rId391"/>
    <p:sldId id="715" r:id="rId392"/>
    <p:sldId id="716" r:id="rId393"/>
    <p:sldId id="717" r:id="rId394"/>
    <p:sldId id="872" r:id="rId395"/>
    <p:sldId id="721" r:id="rId396"/>
    <p:sldId id="722" r:id="rId397"/>
    <p:sldId id="718" r:id="rId398"/>
    <p:sldId id="723" r:id="rId399"/>
    <p:sldId id="724" r:id="rId400"/>
    <p:sldId id="749" r:id="rId401"/>
    <p:sldId id="915" r:id="rId402"/>
    <p:sldId id="750" r:id="rId403"/>
    <p:sldId id="810" r:id="rId404"/>
    <p:sldId id="811" r:id="rId405"/>
    <p:sldId id="812" r:id="rId406"/>
    <p:sldId id="725" r:id="rId407"/>
    <p:sldId id="726" r:id="rId408"/>
    <p:sldId id="1011" r:id="rId409"/>
    <p:sldId id="1061" r:id="rId410"/>
    <p:sldId id="1062" r:id="rId411"/>
    <p:sldId id="1063" r:id="rId412"/>
    <p:sldId id="1064" r:id="rId413"/>
    <p:sldId id="1065" r:id="rId414"/>
    <p:sldId id="1066" r:id="rId415"/>
    <p:sldId id="1067" r:id="rId416"/>
    <p:sldId id="1068" r:id="rId417"/>
    <p:sldId id="727" r:id="rId418"/>
    <p:sldId id="728" r:id="rId419"/>
    <p:sldId id="781" r:id="rId420"/>
    <p:sldId id="1007" r:id="rId421"/>
    <p:sldId id="730" r:id="rId422"/>
    <p:sldId id="775" r:id="rId423"/>
    <p:sldId id="734" r:id="rId424"/>
    <p:sldId id="735" r:id="rId425"/>
    <p:sldId id="738" r:id="rId426"/>
    <p:sldId id="774" r:id="rId427"/>
    <p:sldId id="737" r:id="rId428"/>
    <p:sldId id="740" r:id="rId429"/>
    <p:sldId id="968" r:id="rId430"/>
    <p:sldId id="969" r:id="rId431"/>
    <p:sldId id="1045" r:id="rId432"/>
    <p:sldId id="986" r:id="rId433"/>
    <p:sldId id="427" r:id="rId434"/>
    <p:sldId id="688" r:id="rId435"/>
    <p:sldId id="689" r:id="rId436"/>
    <p:sldId id="731" r:id="rId437"/>
    <p:sldId id="732" r:id="rId438"/>
    <p:sldId id="758" r:id="rId439"/>
    <p:sldId id="759" r:id="rId440"/>
    <p:sldId id="916" r:id="rId441"/>
    <p:sldId id="917" r:id="rId442"/>
    <p:sldId id="840" r:id="rId443"/>
    <p:sldId id="841" r:id="rId444"/>
    <p:sldId id="939" r:id="rId445"/>
    <p:sldId id="766" r:id="rId446"/>
    <p:sldId id="767" r:id="rId447"/>
    <p:sldId id="776" r:id="rId448"/>
    <p:sldId id="752" r:id="rId449"/>
    <p:sldId id="753" r:id="rId450"/>
    <p:sldId id="764" r:id="rId451"/>
    <p:sldId id="765" r:id="rId452"/>
    <p:sldId id="874" r:id="rId453"/>
    <p:sldId id="946" r:id="rId454"/>
    <p:sldId id="777" r:id="rId455"/>
    <p:sldId id="762" r:id="rId456"/>
    <p:sldId id="763" r:id="rId457"/>
    <p:sldId id="769" r:id="rId458"/>
    <p:sldId id="770" r:id="rId459"/>
    <p:sldId id="873" r:id="rId460"/>
    <p:sldId id="875" r:id="rId461"/>
    <p:sldId id="1069" r:id="rId462"/>
    <p:sldId id="943" r:id="rId463"/>
    <p:sldId id="755" r:id="rId464"/>
    <p:sldId id="754" r:id="rId465"/>
    <p:sldId id="760" r:id="rId466"/>
    <p:sldId id="952" r:id="rId467"/>
    <p:sldId id="768" r:id="rId468"/>
    <p:sldId id="761" r:id="rId469"/>
    <p:sldId id="861" r:id="rId470"/>
    <p:sldId id="862" r:id="rId471"/>
    <p:sldId id="756" r:id="rId472"/>
    <p:sldId id="771" r:id="rId473"/>
    <p:sldId id="876" r:id="rId474"/>
    <p:sldId id="877" r:id="rId475"/>
    <p:sldId id="778" r:id="rId476"/>
    <p:sldId id="779" r:id="rId477"/>
    <p:sldId id="834" r:id="rId478"/>
    <p:sldId id="780" r:id="rId479"/>
    <p:sldId id="833" r:id="rId480"/>
    <p:sldId id="783" r:id="rId481"/>
    <p:sldId id="880" r:id="rId482"/>
    <p:sldId id="881" r:id="rId483"/>
    <p:sldId id="879" r:id="rId484"/>
    <p:sldId id="866" r:id="rId485"/>
    <p:sldId id="878" r:id="rId486"/>
    <p:sldId id="867" r:id="rId487"/>
    <p:sldId id="868" r:id="rId488"/>
    <p:sldId id="870" r:id="rId489"/>
    <p:sldId id="871" r:id="rId490"/>
    <p:sldId id="869" r:id="rId491"/>
    <p:sldId id="1033" r:id="rId492"/>
    <p:sldId id="1021" r:id="rId493"/>
    <p:sldId id="1022" r:id="rId494"/>
    <p:sldId id="1023" r:id="rId495"/>
    <p:sldId id="1024" r:id="rId496"/>
    <p:sldId id="1025" r:id="rId497"/>
    <p:sldId id="1027" r:id="rId498"/>
    <p:sldId id="1028" r:id="rId499"/>
    <p:sldId id="1029" r:id="rId500"/>
    <p:sldId id="1030" r:id="rId501"/>
    <p:sldId id="1032" r:id="rId502"/>
    <p:sldId id="1031" r:id="rId503"/>
    <p:sldId id="885" r:id="rId504"/>
    <p:sldId id="976" r:id="rId505"/>
    <p:sldId id="933" r:id="rId506"/>
    <p:sldId id="954" r:id="rId507"/>
    <p:sldId id="788" r:id="rId508"/>
    <p:sldId id="988" r:id="rId509"/>
    <p:sldId id="1026" r:id="rId5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C86"/>
    <a:srgbClr val="2658E6"/>
    <a:srgbClr val="E01E1E"/>
    <a:srgbClr val="C74C49"/>
    <a:srgbClr val="E12F2B"/>
    <a:srgbClr val="FE1212"/>
    <a:srgbClr val="C41A1A"/>
    <a:srgbClr val="D9DD21"/>
    <a:srgbClr val="7EEEE3"/>
    <a:srgbClr val="E1FBF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37" autoAdjust="0"/>
  </p:normalViewPr>
  <p:slideViewPr>
    <p:cSldViewPr>
      <p:cViewPr>
        <p:scale>
          <a:sx n="75" d="100"/>
          <a:sy n="75" d="100"/>
        </p:scale>
        <p:origin x="-1830" y="-34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commentAuthors" Target="commentAuthor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12-10-2019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xmlns=""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156</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xmlns=""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xmlns=""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xmlns=""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xmlns=""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10/12/2019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xmlns=""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10/12/2019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gridCol w="857250"/>
                <a:gridCol w="767012"/>
                <a:gridCol w="947488"/>
              </a:tblGrid>
              <a:tr h="127000">
                <a:tc>
                  <a:txBody>
                    <a:bodyPr/>
                    <a:lstStyle/>
                    <a:p>
                      <a:pPr algn="ctr"/>
                      <a:r>
                        <a:rPr lang="en-US" sz="1000" dirty="0" smtClean="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Link1</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solidFill>
                            <a:schemeClr val="tx1"/>
                          </a:solidFill>
                          <a:latin typeface="Arial" panose="020B0604020202020204" pitchFamily="34" charset="0"/>
                          <a:cs typeface="Arial" panose="020B0604020202020204" pitchFamily="34" charset="0"/>
                        </a:rPr>
                        <a:t>Link2</a:t>
                      </a:r>
                      <a:endParaRPr lang="en-US" sz="1000" dirty="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smtClean="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3.xml"/><Relationship Id="rId7" Type="http://schemas.openxmlformats.org/officeDocument/2006/relationships/slide" Target="slide23.xml"/><Relationship Id="rId12" Type="http://schemas.openxmlformats.org/officeDocument/2006/relationships/slide" Target="slide41.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17.xml"/><Relationship Id="rId10" Type="http://schemas.openxmlformats.org/officeDocument/2006/relationships/slide" Target="slide33.xml"/><Relationship Id="rId4" Type="http://schemas.openxmlformats.org/officeDocument/2006/relationships/slide" Target="slide15.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50.xml"/><Relationship Id="rId7" Type="http://schemas.openxmlformats.org/officeDocument/2006/relationships/slide" Target="slide110.xml"/><Relationship Id="rId12" Type="http://schemas.openxmlformats.org/officeDocument/2006/relationships/slide" Target="slide131.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101.xml"/><Relationship Id="rId11" Type="http://schemas.openxmlformats.org/officeDocument/2006/relationships/slide" Target="slide129.xml"/><Relationship Id="rId5" Type="http://schemas.openxmlformats.org/officeDocument/2006/relationships/slide" Target="slide98.xml"/><Relationship Id="rId10" Type="http://schemas.openxmlformats.org/officeDocument/2006/relationships/slide" Target="slide126.xml"/><Relationship Id="rId4" Type="http://schemas.openxmlformats.org/officeDocument/2006/relationships/slide" Target="slide66.xml"/><Relationship Id="rId9" Type="http://schemas.openxmlformats.org/officeDocument/2006/relationships/slide" Target="slide1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201.xml"/><Relationship Id="rId3" Type="http://schemas.openxmlformats.org/officeDocument/2006/relationships/slide" Target="slide139.xml"/><Relationship Id="rId7" Type="http://schemas.openxmlformats.org/officeDocument/2006/relationships/slide" Target="slide163.xml"/><Relationship Id="rId12" Type="http://schemas.openxmlformats.org/officeDocument/2006/relationships/slide" Target="slide198.xml"/><Relationship Id="rId2" Type="http://schemas.openxmlformats.org/officeDocument/2006/relationships/slide" Target="slide136.xml"/><Relationship Id="rId1" Type="http://schemas.openxmlformats.org/officeDocument/2006/relationships/slideLayout" Target="../slideLayouts/slideLayout7.xml"/><Relationship Id="rId6" Type="http://schemas.openxmlformats.org/officeDocument/2006/relationships/slide" Target="slide157.xml"/><Relationship Id="rId11" Type="http://schemas.openxmlformats.org/officeDocument/2006/relationships/slide" Target="slide195.xml"/><Relationship Id="rId5" Type="http://schemas.openxmlformats.org/officeDocument/2006/relationships/slide" Target="slide151.xml"/><Relationship Id="rId10" Type="http://schemas.openxmlformats.org/officeDocument/2006/relationships/slide" Target="slide189.xml"/><Relationship Id="rId4" Type="http://schemas.openxmlformats.org/officeDocument/2006/relationships/slide" Target="slide147.xml"/><Relationship Id="rId9" Type="http://schemas.openxmlformats.org/officeDocument/2006/relationships/slide" Target="slide18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47.xml"/><Relationship Id="rId13" Type="http://schemas.openxmlformats.org/officeDocument/2006/relationships/slide" Target="slide260.xml"/><Relationship Id="rId3" Type="http://schemas.openxmlformats.org/officeDocument/2006/relationships/slide" Target="slide216.xml"/><Relationship Id="rId7" Type="http://schemas.openxmlformats.org/officeDocument/2006/relationships/slide" Target="slide243.xml"/><Relationship Id="rId12" Type="http://schemas.openxmlformats.org/officeDocument/2006/relationships/slide" Target="slide258.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38.xml"/><Relationship Id="rId11" Type="http://schemas.openxmlformats.org/officeDocument/2006/relationships/slide" Target="slide255.xml"/><Relationship Id="rId5" Type="http://schemas.openxmlformats.org/officeDocument/2006/relationships/slide" Target="slide234.xml"/><Relationship Id="rId10" Type="http://schemas.openxmlformats.org/officeDocument/2006/relationships/slide" Target="slide253.xml"/><Relationship Id="rId4" Type="http://schemas.openxmlformats.org/officeDocument/2006/relationships/slide" Target="slide218.xml"/><Relationship Id="rId9" Type="http://schemas.openxmlformats.org/officeDocument/2006/relationships/slide" Target="slide2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 Target="slide330.xml"/><Relationship Id="rId13" Type="http://schemas.openxmlformats.org/officeDocument/2006/relationships/slide" Target="slide346.xml"/><Relationship Id="rId3" Type="http://schemas.openxmlformats.org/officeDocument/2006/relationships/slide" Target="slide291.xml"/><Relationship Id="rId7" Type="http://schemas.openxmlformats.org/officeDocument/2006/relationships/slide" Target="slide328.xml"/><Relationship Id="rId12" Type="http://schemas.openxmlformats.org/officeDocument/2006/relationships/slide" Target="slide344.xml"/><Relationship Id="rId2" Type="http://schemas.openxmlformats.org/officeDocument/2006/relationships/slide" Target="slide262.xml"/><Relationship Id="rId1" Type="http://schemas.openxmlformats.org/officeDocument/2006/relationships/slideLayout" Target="../slideLayouts/slideLayout7.xml"/><Relationship Id="rId6" Type="http://schemas.openxmlformats.org/officeDocument/2006/relationships/slide" Target="slide326.xml"/><Relationship Id="rId11" Type="http://schemas.openxmlformats.org/officeDocument/2006/relationships/slide" Target="slide340.xml"/><Relationship Id="rId5" Type="http://schemas.openxmlformats.org/officeDocument/2006/relationships/slide" Target="slide320.xml"/><Relationship Id="rId10" Type="http://schemas.openxmlformats.org/officeDocument/2006/relationships/slide" Target="slide335.xml"/><Relationship Id="rId4" Type="http://schemas.openxmlformats.org/officeDocument/2006/relationships/slide" Target="slide303.xml"/><Relationship Id="rId9" Type="http://schemas.openxmlformats.org/officeDocument/2006/relationships/slide" Target="slide33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59.xml"/><Relationship Id="rId3" Type="http://schemas.openxmlformats.org/officeDocument/2006/relationships/slide" Target="slide349.xml"/><Relationship Id="rId7" Type="http://schemas.openxmlformats.org/officeDocument/2006/relationships/slide" Target="slide357.xml"/><Relationship Id="rId12" Type="http://schemas.openxmlformats.org/officeDocument/2006/relationships/slide" Target="slide389.xml"/><Relationship Id="rId2" Type="http://schemas.openxmlformats.org/officeDocument/2006/relationships/slide" Target="slide347.xml"/><Relationship Id="rId1" Type="http://schemas.openxmlformats.org/officeDocument/2006/relationships/slideLayout" Target="../slideLayouts/slideLayout7.xml"/><Relationship Id="rId6" Type="http://schemas.openxmlformats.org/officeDocument/2006/relationships/slide" Target="slide355.xml"/><Relationship Id="rId11" Type="http://schemas.openxmlformats.org/officeDocument/2006/relationships/slide" Target="slide374.xml"/><Relationship Id="rId5" Type="http://schemas.openxmlformats.org/officeDocument/2006/relationships/slide" Target="slide353.xml"/><Relationship Id="rId10" Type="http://schemas.openxmlformats.org/officeDocument/2006/relationships/slide" Target="slide372.xml"/><Relationship Id="rId4" Type="http://schemas.openxmlformats.org/officeDocument/2006/relationships/slide" Target="slide351.xml"/><Relationship Id="rId9" Type="http://schemas.openxmlformats.org/officeDocument/2006/relationships/slide" Target="slide36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smtClean="0">
                <a:solidFill>
                  <a:srgbClr val="FF6000"/>
                </a:solidFill>
                <a:latin typeface="Segoe Print" panose="02000600000000000000" pitchFamily="2" charset="0"/>
              </a:rPr>
              <a:t>A </a:t>
            </a:r>
            <a:r>
              <a:rPr lang="en-IN" sz="4000" dirty="0">
                <a:solidFill>
                  <a:srgbClr val="FF6000"/>
                </a:solidFill>
                <a:latin typeface="Segoe Print" panose="02000600000000000000" pitchFamily="2" charset="0"/>
              </a:rPr>
              <a:t>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Database Technologies </a:t>
            </a:r>
            <a:r>
              <a:rPr lang="en-US" sz="4200" b="1" i="1" dirty="0">
                <a:solidFill>
                  <a:srgbClr val="00B0F0"/>
                </a:solidFill>
                <a:latin typeface="SimSun" panose="02010600030101010101" pitchFamily="2" charset="-122"/>
                <a:ea typeface="SimSun" panose="02010600030101010101" pitchFamily="2" charset="-122"/>
                <a:cs typeface="Arial" pitchFamily="34" charset="0"/>
              </a:rPr>
              <a:t>- </a:t>
            </a:r>
            <a:r>
              <a:rPr lang="en-US" sz="4200" b="1" i="1" dirty="0" smtClean="0">
                <a:solidFill>
                  <a:srgbClr val="00B0F0"/>
                </a:solidFill>
                <a:latin typeface="SimSun" panose="02010600030101010101" pitchFamily="2" charset="-122"/>
                <a:ea typeface="SimSun" panose="02010600030101010101" pitchFamily="2" charset="-122"/>
                <a:cs typeface="Arial" pitchFamily="34" charset="0"/>
              </a:rPr>
              <a:t>MySQL</a:t>
            </a:r>
            <a:endParaRPr lang="en-US" sz="4200" b="1" i="1" dirty="0">
              <a:solidFill>
                <a:srgbClr val="00B0F0"/>
              </a:solidFill>
              <a:latin typeface="SimSun" panose="02010600030101010101" pitchFamily="2" charset="-122"/>
              <a:ea typeface="SimSun" panose="02010600030101010101" pitchFamily="2" charset="-122"/>
              <a:cs typeface="Arial" pitchFamily="34" charset="0"/>
            </a:endParaRP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smtClean="0">
                <a:solidFill>
                  <a:srgbClr val="17A889"/>
                </a:solidFill>
                <a:latin typeface="Arial" pitchFamily="34" charset="0"/>
                <a:cs typeface="Arial" pitchFamily="34" charset="0"/>
              </a:rPr>
              <a:t>infoway</a:t>
            </a:r>
            <a:endParaRPr lang="en-US" sz="4800" dirty="0">
              <a:solidFill>
                <a:srgbClr val="17A889"/>
              </a:solidFill>
              <a:latin typeface="Arial" pitchFamily="34" charset="0"/>
              <a:cs typeface="Arial" pitchFamily="34"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a:t>
            </a:r>
            <a:r>
              <a:rPr lang="en-IN" sz="2400" b="1" dirty="0" smtClean="0">
                <a:solidFill>
                  <a:srgbClr val="C00000"/>
                </a:solidFill>
                <a:latin typeface="Arial" panose="020B0604020202020204" pitchFamily="34" charset="0"/>
              </a:rPr>
              <a:t>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a:t>
            </a:r>
            <a:r>
              <a:rPr lang="en-IN" dirty="0" smtClean="0"/>
              <a:t>education, </a:t>
            </a:r>
            <a:r>
              <a:rPr lang="en-US" dirty="0" smtClean="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a:t>
            </a:r>
            <a:r>
              <a:rPr lang="en-IN" dirty="0" smtClean="0">
                <a:solidFill>
                  <a:srgbClr val="DC525C"/>
                </a:solidFill>
                <a:latin typeface="Segoe UI Light" panose="020B0502040204020203" pitchFamily="34" charset="0"/>
                <a:cs typeface="Segoe UI Light" panose="020B0502040204020203" pitchFamily="34" charset="0"/>
              </a:rPr>
              <a:t>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57682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Comments </a:t>
            </a:r>
            <a:r>
              <a:rPr lang="en-US" sz="4000" b="1" i="1" dirty="0">
                <a:solidFill>
                  <a:srgbClr val="FFFF00"/>
                </a:solidFill>
                <a:latin typeface="Arial" pitchFamily="34" charset="0"/>
                <a:cs typeface="Arial" pitchFamily="34" charset="0"/>
              </a:rPr>
              <a:t>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Database Storage Structures</a:t>
            </a:r>
            <a:endParaRPr lang="en-US" sz="4000" b="1" i="1" dirty="0">
              <a:solidFill>
                <a:srgbClr val="FFFF00"/>
              </a:solidFill>
              <a:latin typeface="Arial" pitchFamily="34" charset="0"/>
              <a:cs typeface="Arial" pitchFamily="34" charset="0"/>
            </a:endParaRPr>
          </a:p>
        </p:txBody>
      </p:sp>
      <p:sp>
        <p:nvSpPr>
          <p:cNvPr id="6" name="Rectangle 5"/>
          <p:cNvSpPr/>
          <p:nvPr/>
        </p:nvSpPr>
        <p:spPr>
          <a:xfrm>
            <a:off x="69587" y="773652"/>
            <a:ext cx="3716595" cy="369332"/>
          </a:xfrm>
          <a:prstGeom prst="rect">
            <a:avLst/>
          </a:prstGeom>
        </p:spPr>
        <p:txBody>
          <a:bodyPr wrap="none">
            <a:spAutoFit/>
          </a:bodyPr>
          <a:lstStyle/>
          <a:p>
            <a:r>
              <a:rPr lang="en-US" dirty="0" smtClean="0">
                <a:solidFill>
                  <a:srgbClr val="006C86"/>
                </a:solidFill>
              </a:rPr>
              <a:t>SHOW VARIABLES </a:t>
            </a:r>
            <a:r>
              <a:rPr lang="en-US" dirty="0" smtClean="0">
                <a:solidFill>
                  <a:srgbClr val="A67F59"/>
                </a:solidFill>
                <a:latin typeface="Liberation Mono"/>
              </a:rPr>
              <a:t>LIKE</a:t>
            </a:r>
            <a:r>
              <a:rPr lang="en-US" dirty="0" smtClean="0">
                <a:solidFill>
                  <a:srgbClr val="006C86"/>
                </a:solidFill>
              </a:rPr>
              <a:t> </a:t>
            </a:r>
            <a:r>
              <a:rPr lang="en-US" dirty="0" smtClean="0">
                <a:solidFill>
                  <a:srgbClr val="92D050"/>
                </a:solidFill>
              </a:rPr>
              <a:t>'</a:t>
            </a:r>
            <a:r>
              <a:rPr lang="en-US" dirty="0" err="1" smtClean="0">
                <a:solidFill>
                  <a:srgbClr val="92D050"/>
                </a:solidFill>
              </a:rPr>
              <a:t>datadir</a:t>
            </a:r>
            <a:r>
              <a:rPr lang="en-US" dirty="0" smtClean="0">
                <a:solidFill>
                  <a:srgbClr val="006C86"/>
                </a:solidFill>
              </a:rPr>
              <a:t>';</a:t>
            </a:r>
            <a:endParaRPr lang="en-US" dirty="0">
              <a:solidFill>
                <a:srgbClr val="006C86"/>
              </a:solidFill>
            </a:endParaRPr>
          </a:p>
        </p:txBody>
      </p:sp>
    </p:spTree>
    <p:extLst>
      <p:ext uri="{BB962C8B-B14F-4D97-AF65-F5344CB8AC3E}">
        <p14:creationId xmlns:p14="http://schemas.microsoft.com/office/powerpoint/2010/main" xmlns="" val="562030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smtClean="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smtClean="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a:t>
            </a:r>
            <a:r>
              <a:rPr lang="en-IN" sz="2100" dirty="0" smtClean="0">
                <a:solidFill>
                  <a:srgbClr val="006C86"/>
                </a:solidFill>
                <a:latin typeface="Consolas" panose="020B0609020204030204" pitchFamily="49" charset="0"/>
                <a:cs typeface="Arial" panose="020B0604020202020204" pitchFamily="34" charset="0"/>
              </a:rPr>
              <a:t>:\&gt; mysql </a:t>
            </a:r>
            <a:r>
              <a:rPr lang="en-IN" sz="2100" dirty="0">
                <a:solidFill>
                  <a:srgbClr val="006C86"/>
                </a:solidFill>
                <a:latin typeface="Consolas" panose="020B0609020204030204" pitchFamily="49" charset="0"/>
                <a:cs typeface="Arial" panose="020B0604020202020204" pitchFamily="34" charset="0"/>
              </a:rPr>
              <a:t>–h192.168.100.14 –P3307 –usaleel –</a:t>
            </a:r>
            <a:r>
              <a:rPr lang="en-IN" sz="2100" dirty="0" smtClean="0">
                <a:solidFill>
                  <a:srgbClr val="006C86"/>
                </a:solidFill>
                <a:latin typeface="Consolas" panose="020B0609020204030204" pitchFamily="49" charset="0"/>
                <a:cs typeface="Arial" panose="020B0604020202020204" pitchFamily="34" charset="0"/>
              </a:rPr>
              <a:t>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smtClean="0">
                <a:latin typeface="Consolas" panose="020B0609020204030204" pitchFamily="49" charset="0"/>
                <a:ea typeface="Calibri" panose="020F0502020204030204" pitchFamily="34" charset="0"/>
              </a:rPr>
              <a:t>Default </a:t>
            </a:r>
            <a:r>
              <a:rPr lang="en-IN" sz="2000" dirty="0">
                <a:latin typeface="Consolas" panose="020B0609020204030204" pitchFamily="49" charset="0"/>
                <a:ea typeface="Calibri" panose="020F0502020204030204" pitchFamily="34" charset="0"/>
              </a:rPr>
              <a:t>port for MySQL </a:t>
            </a:r>
            <a:r>
              <a:rPr lang="en-IN" sz="2000" dirty="0" smtClean="0">
                <a:latin typeface="Consolas" panose="020B0609020204030204" pitchFamily="49" charset="0"/>
                <a:ea typeface="Calibri" panose="020F0502020204030204" pitchFamily="34" charset="0"/>
              </a:rPr>
              <a:t>Server: </a:t>
            </a:r>
            <a:r>
              <a:rPr lang="en-IN" sz="2000" b="1" dirty="0" smtClean="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xmlns="" val="27335079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smtClean="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gridCol w="4076700"/>
              </a:tblGrid>
              <a:tr h="370840">
                <a:tc>
                  <a:txBody>
                    <a:bodyPr/>
                    <a:lstStyle/>
                    <a:p>
                      <a:pPr algn="ctr"/>
                      <a:r>
                        <a:rPr lang="en-IN" sz="1800" dirty="0" smtClean="0"/>
                        <a:t>Storage Engine</a:t>
                      </a:r>
                      <a:endParaRPr lang="en-IN"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smtClean="0"/>
                        <a:t>File on disk</a:t>
                      </a:r>
                    </a:p>
                  </a:txBody>
                  <a:tcPr/>
                </a:tc>
              </a:tr>
              <a:tr h="370840">
                <a:tc>
                  <a:txBody>
                    <a:bodyPr/>
                    <a:lstStyle/>
                    <a:p>
                      <a:pPr algn="l"/>
                      <a:r>
                        <a:rPr lang="en-IN" sz="1800" dirty="0" smtClean="0"/>
                        <a:t>MEMORY </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Data is not stores on the</a:t>
                      </a:r>
                      <a:r>
                        <a:rPr lang="en-IN" sz="1800" baseline="0" dirty="0" smtClean="0"/>
                        <a:t> disk</a:t>
                      </a:r>
                      <a:endParaRPr lang="en-IN" sz="1800" dirty="0" smtClean="0"/>
                    </a:p>
                  </a:txBody>
                  <a:tcPr/>
                </a:tc>
              </a:tr>
              <a:tr h="370840">
                <a:tc>
                  <a:txBody>
                    <a:bodyPr/>
                    <a:lstStyle/>
                    <a:p>
                      <a:pPr algn="l"/>
                      <a:r>
                        <a:rPr lang="en-IN" sz="1800" dirty="0" smtClean="0"/>
                        <a:t>InnoDB</a:t>
                      </a:r>
                      <a:endParaRPr lang="en-IN" sz="1800" dirty="0"/>
                    </a:p>
                  </a:txBody>
                  <a:tcPr/>
                </a:tc>
                <a:tc>
                  <a:txBody>
                    <a:bodyPr/>
                    <a:lstStyle/>
                    <a:p>
                      <a:r>
                        <a:rPr lang="en-IN" sz="1800" dirty="0" smtClean="0"/>
                        <a:t>.idb (data and index)</a:t>
                      </a:r>
                      <a:endParaRPr lang="en-IN" sz="1800" dirty="0"/>
                    </a:p>
                  </a:txBody>
                  <a:tcPr/>
                </a:tc>
              </a:tr>
              <a:tr h="370840">
                <a:tc>
                  <a:txBody>
                    <a:bodyPr/>
                    <a:lstStyle/>
                    <a:p>
                      <a:pPr algn="l"/>
                      <a:r>
                        <a:rPr lang="en-IN" sz="1800" dirty="0" smtClean="0"/>
                        <a:t>MyISAM</a:t>
                      </a:r>
                      <a:endParaRPr lang="en-IN" sz="1800" dirty="0"/>
                    </a:p>
                  </a:txBody>
                  <a:tcPr/>
                </a:tc>
                <a:tc>
                  <a:txBody>
                    <a:bodyPr/>
                    <a:lstStyle/>
                    <a:p>
                      <a:r>
                        <a:rPr lang="en-IN" sz="1800" dirty="0" smtClean="0"/>
                        <a:t>MYD (data), .MYI (index)</a:t>
                      </a:r>
                      <a:endParaRPr lang="en-IN" sz="1800" dirty="0"/>
                    </a:p>
                  </a:txBody>
                  <a:tcPr/>
                </a:tc>
              </a:tr>
              <a:tr h="370840">
                <a:tc>
                  <a:txBody>
                    <a:bodyPr/>
                    <a:lstStyle/>
                    <a:p>
                      <a:pPr algn="l"/>
                      <a:r>
                        <a:rPr lang="en-IN" sz="1800" dirty="0" smtClean="0"/>
                        <a:t>CSV</a:t>
                      </a:r>
                      <a:endParaRPr lang="en-IN" sz="1800" dirty="0"/>
                    </a:p>
                  </a:txBody>
                  <a:tcPr/>
                </a:tc>
                <a:tc>
                  <a:txBody>
                    <a:bodyPr/>
                    <a:lstStyle/>
                    <a:p>
                      <a:r>
                        <a:rPr lang="en-IN" sz="1800" dirty="0" smtClean="0"/>
                        <a:t>.CSV (data), CSM (metadata)</a:t>
                      </a:r>
                      <a:endParaRPr lang="en-IN" sz="1800" dirty="0"/>
                    </a:p>
                  </a:txBody>
                  <a:tcPr/>
                </a:tc>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smtClean="0"/>
              <a:t>When you create  a table, MySQL creates a disk file that contains the table’s format (that is, its definition) . The format file has a basename that is the same name as the table name and an </a:t>
            </a:r>
            <a:r>
              <a:rPr lang="en-IN" sz="2400" dirty="0" smtClean="0">
                <a:solidFill>
                  <a:srgbClr val="FE1212"/>
                </a:solidFill>
              </a:rPr>
              <a:t>.frm</a:t>
            </a:r>
            <a:r>
              <a:rPr lang="en-IN" dirty="0" smtClean="0"/>
              <a:t> extension.</a:t>
            </a:r>
            <a:endParaRPr lang="en-IN" dirty="0"/>
          </a:p>
        </p:txBody>
      </p:sp>
    </p:spTree>
    <p:extLst>
      <p:ext uri="{BB962C8B-B14F-4D97-AF65-F5344CB8AC3E}">
        <p14:creationId xmlns:p14="http://schemas.microsoft.com/office/powerpoint/2010/main" xmlns="" val="1974197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a:t>
            </a:r>
            <a:r>
              <a:rPr lang="en-IN" sz="2000" dirty="0" smtClean="0">
                <a:solidFill>
                  <a:srgbClr val="006C86"/>
                </a:solidFill>
                <a:latin typeface="Segoe UI Light" panose="020B0502040204020203" pitchFamily="34" charset="0"/>
                <a:cs typeface="Segoe UI Light" panose="020B0502040204020203" pitchFamily="34" charset="0"/>
              </a:rPr>
              <a:t>It </a:t>
            </a:r>
            <a:r>
              <a:rPr lang="en-IN" sz="2000" dirty="0">
                <a:solidFill>
                  <a:srgbClr val="006C86"/>
                </a:solidFill>
                <a:latin typeface="Segoe UI Light" panose="020B0502040204020203" pitchFamily="34" charset="0"/>
                <a:cs typeface="Segoe UI Light" panose="020B0502040204020203" pitchFamily="34" charset="0"/>
              </a:rPr>
              <a:t>is the only engine which provides foreign key referential integrity constraint. Oracle recommends using InnoDB for tables except for specialized use cases</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r>
              <a:rPr lang="en-IN" sz="2000" dirty="0" smtClean="0">
                <a:solidFill>
                  <a:srgbClr val="006C86"/>
                </a:solidFill>
                <a:latin typeface="Segoe UI Light" panose="020B0502040204020203" pitchFamily="34" charset="0"/>
                <a:cs typeface="Segoe UI Light" panose="020B0502040204020203" pitchFamily="34" charset="0"/>
              </a:rPr>
              <a:t>.</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26895405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smtClean="0">
                <a:solidFill>
                  <a:srgbClr val="C00000"/>
                </a:solidFill>
                <a:latin typeface="Liberation Mono"/>
              </a:rPr>
              <a:t>In my.ini do this changes.</a:t>
            </a:r>
            <a:r>
              <a:rPr lang="en-US" dirty="0" smtClean="0">
                <a:solidFill>
                  <a:srgbClr val="000000"/>
                </a:solidFill>
                <a:latin typeface="Liberation Mono"/>
              </a:rPr>
              <a:t/>
            </a:r>
            <a:br>
              <a:rPr lang="en-US" dirty="0" smtClean="0">
                <a:solidFill>
                  <a:srgbClr val="000000"/>
                </a:solidFill>
                <a:latin typeface="Liberation Mono"/>
              </a:rPr>
            </a:br>
            <a:endParaRPr lang="en-US" dirty="0" smtClean="0">
              <a:solidFill>
                <a:srgbClr val="000000"/>
              </a:solidFill>
              <a:latin typeface="Liberation Mono"/>
            </a:endParaRPr>
          </a:p>
          <a:p>
            <a:r>
              <a:rPr lang="en-US" dirty="0" smtClean="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smtClean="0">
                <a:solidFill>
                  <a:srgbClr val="0077AA"/>
                </a:solidFill>
                <a:latin typeface="Leelawadee UI Semilight" panose="020B0402040204020203" pitchFamily="34" charset="-34"/>
                <a:cs typeface="Leelawadee UI Semilight" panose="020B0402040204020203" pitchFamily="34" charset="-34"/>
              </a:rPr>
              <a:t>innodb_file_per_table = 1</a:t>
            </a:r>
            <a:endParaRPr lang="en-US"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5" name="Rectangle 4"/>
          <p:cNvSpPr/>
          <p:nvPr/>
        </p:nvSpPr>
        <p:spPr>
          <a:xfrm>
            <a:off x="304800" y="3581400"/>
            <a:ext cx="8534400" cy="2554545"/>
          </a:xfrm>
          <a:prstGeom prst="rect">
            <a:avLst/>
          </a:prstGeom>
        </p:spPr>
        <p:txBody>
          <a:bodyPr wrap="square">
            <a:spAutoFit/>
          </a:bodyPr>
          <a:lstStyle/>
          <a:p>
            <a:r>
              <a:rPr lang="en-US" sz="2000" b="1" dirty="0" smtClean="0">
                <a:solidFill>
                  <a:srgbClr val="006C86"/>
                </a:solidFill>
                <a:latin typeface="Segoe UI Light" panose="020B0502040204020203" pitchFamily="34" charset="0"/>
                <a:cs typeface="Segoe UI Light" panose="020B0502040204020203" pitchFamily="34" charset="0"/>
              </a:rPr>
              <a:t>Tablespace</a:t>
            </a:r>
            <a:r>
              <a:rPr lang="en-US" sz="2000" dirty="0" smtClean="0">
                <a:solidFill>
                  <a:srgbClr val="006C86"/>
                </a:solidFill>
                <a:latin typeface="Segoe UI Light" panose="020B0502040204020203" pitchFamily="34" charset="0"/>
                <a:cs typeface="Segoe UI Light" panose="020B0502040204020203" pitchFamily="34" charset="0"/>
              </a:rPr>
              <a:t>: A </a:t>
            </a:r>
            <a:r>
              <a:rPr lang="en-US" sz="2000" dirty="0">
                <a:solidFill>
                  <a:srgbClr val="006C86"/>
                </a:solidFill>
                <a:latin typeface="Segoe UI Light" panose="020B0502040204020203" pitchFamily="34" charset="0"/>
                <a:cs typeface="Segoe UI Light" panose="020B0502040204020203" pitchFamily="34" charset="0"/>
              </a:rPr>
              <a:t>data file that can hold data for one or more InnoDB tables and associated indexes</a:t>
            </a:r>
            <a:r>
              <a:rPr lang="en-US" sz="2000" dirty="0" smtClean="0">
                <a:solidFill>
                  <a:srgbClr val="006C86"/>
                </a:solidFill>
                <a:latin typeface="Segoe UI Light" panose="020B0502040204020203" pitchFamily="34" charset="0"/>
                <a:cs typeface="Segoe UI Light" panose="020B0502040204020203" pitchFamily="34" charset="0"/>
              </a:rPr>
              <a:t>. </a:t>
            </a: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System </a:t>
            </a:r>
            <a:r>
              <a:rPr lang="en-US" sz="2000" b="1" dirty="0">
                <a:solidFill>
                  <a:srgbClr val="006C86"/>
                </a:solidFill>
                <a:latin typeface="Segoe UI Light" panose="020B0502040204020203" pitchFamily="34" charset="0"/>
                <a:cs typeface="Segoe UI Light" panose="020B0502040204020203" pitchFamily="34" charset="0"/>
              </a:rPr>
              <a:t>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File </a:t>
            </a:r>
            <a:r>
              <a:rPr lang="en-US" sz="2000" b="1" dirty="0">
                <a:solidFill>
                  <a:srgbClr val="006C86"/>
                </a:solidFill>
                <a:latin typeface="Segoe UI Light" panose="020B0502040204020203" pitchFamily="34" charset="0"/>
                <a:cs typeface="Segoe UI Light" panose="020B0502040204020203" pitchFamily="34" charset="0"/>
              </a:rPr>
              <a:t>per tablespace </a:t>
            </a:r>
            <a:endParaRPr lang="en-US" sz="2000" b="1" dirty="0" smtClean="0">
              <a:solidFill>
                <a:srgbClr val="006C86"/>
              </a:solidFill>
              <a:latin typeface="Segoe UI Light" panose="020B0502040204020203" pitchFamily="34" charset="0"/>
              <a:cs typeface="Segoe UI Light" panose="020B0502040204020203" pitchFamily="34" charset="0"/>
            </a:endParaRPr>
          </a:p>
          <a:p>
            <a:pPr marL="457200" indent="-457200">
              <a:buAutoNum type="alphaLcPeriod"/>
            </a:pPr>
            <a:r>
              <a:rPr lang="en-US" sz="2000" b="1" dirty="0" smtClean="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smtClean="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smtClean="0">
                <a:solidFill>
                  <a:srgbClr val="006C86"/>
                </a:solidFill>
                <a:latin typeface="Segoe UI Light" panose="020B0502040204020203" pitchFamily="34" charset="0"/>
                <a:cs typeface="Segoe UI Light" panose="020B0502040204020203" pitchFamily="34" charset="0"/>
              </a:rPr>
              <a:t> </a:t>
            </a:r>
            <a:r>
              <a:rPr lang="en-US" sz="2000" dirty="0">
                <a:solidFill>
                  <a:srgbClr val="006C86"/>
                </a:solidFill>
                <a:latin typeface="Segoe UI Light" panose="020B0502040204020203" pitchFamily="34" charset="0"/>
                <a:cs typeface="Segoe UI Light" panose="020B0502040204020203" pitchFamily="34" charset="0"/>
              </a:rPr>
              <a:t>whose identifier is 0</a:t>
            </a:r>
          </a:p>
        </p:txBody>
      </p:sp>
    </p:spTree>
    <p:extLst>
      <p:ext uri="{BB962C8B-B14F-4D97-AF65-F5344CB8AC3E}">
        <p14:creationId xmlns:p14="http://schemas.microsoft.com/office/powerpoint/2010/main" xmlns="" val="1656123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ENGINES </a:t>
            </a:r>
            <a:r>
              <a:rPr lang="en-IN" b="1" dirty="0">
                <a:latin typeface="Arial" pitchFamily="34" charset="0"/>
                <a:cs typeface="Arial" pitchFamily="34" charset="0"/>
              </a:rPr>
              <a:t>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a:t>
            </a:r>
            <a:r>
              <a:rPr lang="en-IN" dirty="0" smtClean="0">
                <a:solidFill>
                  <a:srgbClr val="0070C0"/>
                </a:solidFill>
                <a:latin typeface="Arial" panose="020B0604020202020204" pitchFamily="34" charset="0"/>
                <a:ea typeface="Arial Unicode MS"/>
                <a:cs typeface="Arial" panose="020B0604020202020204" pitchFamily="34" charset="0"/>
              </a:rPr>
              <a:t>engines</a:t>
            </a:r>
            <a:r>
              <a:rPr lang="en-IN" dirty="0">
                <a:solidFill>
                  <a:srgbClr val="0070C0"/>
                </a:solidFill>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INFORMATION_SCHEMA.ENGINES</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ENGINES</a:t>
            </a:r>
            <a:endParaRPr lang="en-IN" b="1"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smtClean="0">
                <a:solidFill>
                  <a:srgbClr val="0077AA"/>
                </a:solidFill>
                <a:latin typeface="Arial" panose="020B0604020202020204" pitchFamily="34" charset="0"/>
                <a:ea typeface="Times New Roman" panose="02020603050405020304" pitchFamily="18" charset="0"/>
              </a:rPr>
              <a:t>SET DEFAULT_STORAGE_ENGINE </a:t>
            </a:r>
            <a:r>
              <a:rPr lang="en-IN" sz="2000" dirty="0" smtClean="0">
                <a:solidFill>
                  <a:schemeClr val="accent5">
                    <a:lumMod val="75000"/>
                  </a:schemeClr>
                </a:solidFill>
                <a:latin typeface="Arial" panose="020B0604020202020204" pitchFamily="34" charset="0"/>
                <a:ea typeface="Times New Roman" panose="02020603050405020304" pitchFamily="18" charset="0"/>
              </a:rPr>
              <a:t>=</a:t>
            </a:r>
            <a:r>
              <a:rPr lang="en-IN" sz="2000" dirty="0" smtClean="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smtClean="0">
                <a:solidFill>
                  <a:srgbClr val="0077AA"/>
                </a:solidFill>
                <a:latin typeface="Arial" panose="020B0604020202020204" pitchFamily="34" charset="0"/>
                <a:ea typeface="Times New Roman" panose="02020603050405020304" pitchFamily="18" charset="0"/>
              </a:rPr>
              <a:t>;</a:t>
            </a:r>
            <a:endParaRPr lang="en-IN" sz="2000" dirty="0">
              <a:solidFill>
                <a:srgbClr val="0077AA"/>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27992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a:t>
            </a:r>
            <a:r>
              <a:rPr lang="en-IN" sz="2000" dirty="0" smtClean="0">
                <a:latin typeface="Arial" panose="020B0604020202020204" pitchFamily="34" charset="0"/>
                <a:cs typeface="Arial" panose="020B0604020202020204" pitchFamily="34" charset="0"/>
              </a:rPr>
              <a:t>know, </a:t>
            </a:r>
            <a:r>
              <a:rPr lang="en-IN" sz="2000" dirty="0">
                <a:latin typeface="Arial" panose="020B0604020202020204" pitchFamily="34" charset="0"/>
                <a:cs typeface="Arial" panose="020B0604020202020204" pitchFamily="34" charset="0"/>
              </a:rPr>
              <a:t>how you have to put your toys away </a:t>
            </a:r>
            <a:r>
              <a:rPr lang="en-IN" sz="2000" dirty="0" smtClean="0">
                <a:latin typeface="Arial" panose="020B0604020202020204" pitchFamily="34" charset="0"/>
                <a:cs typeface="Arial" panose="020B0604020202020204" pitchFamily="34" charset="0"/>
              </a:rPr>
              <a:t>after playing</a:t>
            </a:r>
            <a:r>
              <a:rPr lang="en-IN" sz="2000" dirty="0">
                <a:latin typeface="Arial" panose="020B0604020202020204" pitchFamily="34" charset="0"/>
                <a:cs typeface="Arial" panose="020B0604020202020204" pitchFamily="34" charset="0"/>
              </a:rPr>
              <a:t>,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t>
            </a:r>
            <a:r>
              <a:rPr lang="en-IN" sz="2000" dirty="0" smtClean="0">
                <a:latin typeface="Arial" panose="020B0604020202020204" pitchFamily="34" charset="0"/>
                <a:cs typeface="Arial" panose="020B0604020202020204" pitchFamily="34" charset="0"/>
              </a:rPr>
              <a:t>assume the </a:t>
            </a:r>
            <a:r>
              <a:rPr lang="en-IN" sz="2000" dirty="0">
                <a:latin typeface="Arial" panose="020B0604020202020204" pitchFamily="34" charset="0"/>
                <a:cs typeface="Arial" panose="020B0604020202020204" pitchFamily="34" charset="0"/>
              </a:rPr>
              <a:t>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smtClean="0">
                <a:solidFill>
                  <a:schemeClr val="accent2">
                    <a:lumMod val="75000"/>
                  </a:schemeClr>
                </a:solidFill>
                <a:latin typeface="Arial" panose="020B0604020202020204" pitchFamily="34" charset="0"/>
                <a:cs typeface="Arial" panose="020B0604020202020204" pitchFamily="34" charset="0"/>
              </a:rPr>
              <a:t>"</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a:t>
            </a:r>
            <a:r>
              <a:rPr lang="en-IN" sz="2000" dirty="0" smtClean="0">
                <a:latin typeface="Arial" panose="020B0604020202020204" pitchFamily="34" charset="0"/>
                <a:cs typeface="Arial" panose="020B0604020202020204" pitchFamily="34" charset="0"/>
              </a:rPr>
              <a:t>get / fetch </a:t>
            </a:r>
            <a:r>
              <a:rPr lang="en-IN" sz="2000" dirty="0">
                <a:latin typeface="Arial" panose="020B0604020202020204" pitchFamily="34" charset="0"/>
                <a:cs typeface="Arial" panose="020B0604020202020204" pitchFamily="34" charset="0"/>
              </a:rPr>
              <a:t>everything very quickly, </a:t>
            </a:r>
            <a:r>
              <a:rPr lang="en-IN" sz="2000" dirty="0" smtClean="0">
                <a:latin typeface="Arial" panose="020B0604020202020204" pitchFamily="34" charset="0"/>
                <a:cs typeface="Arial" panose="020B0604020202020204" pitchFamily="34" charset="0"/>
              </a:rPr>
              <a:t>as it is stored in database</a:t>
            </a:r>
            <a:r>
              <a:rPr lang="en-IN" sz="2000"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Explain</a:t>
            </a:r>
            <a:r>
              <a:rPr lang="en-IN" sz="3600" b="1" i="1" dirty="0" smtClean="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a:t>
            </a:r>
            <a:r>
              <a:rPr lang="en-IN" sz="3600" smtClean="0">
                <a:solidFill>
                  <a:srgbClr val="FFFF00"/>
                </a:solidFill>
                <a:latin typeface="Arial" panose="020B0604020202020204" pitchFamily="34" charset="0"/>
                <a:cs typeface="Arial" panose="020B0604020202020204" pitchFamily="34" charset="0"/>
              </a:rPr>
              <a:t>sentences.</a:t>
            </a:r>
            <a:r>
              <a:rPr lang="en-US" sz="3600" smtClean="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xmlns="" val="18526871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smtClean="0">
                <a:solidFill>
                  <a:srgbClr val="0077AA"/>
                </a:solidFill>
                <a:latin typeface="Liberation Mono"/>
                <a:ea typeface="Times New Roman" panose="02020603050405020304" pitchFamily="18" charset="0"/>
              </a:rPr>
              <a:t>SHOW DATABASES;</a:t>
            </a:r>
          </a:p>
          <a:p>
            <a:pPr>
              <a:lnSpc>
                <a:spcPct val="150000"/>
              </a:lnSpc>
            </a:pPr>
            <a:r>
              <a:rPr lang="en-IN" dirty="0" smtClean="0">
                <a:solidFill>
                  <a:srgbClr val="0077AA"/>
                </a:solidFill>
                <a:latin typeface="Liberation Mono"/>
                <a:ea typeface="Times New Roman" panose="02020603050405020304" pitchFamily="18" charset="0"/>
              </a:rPr>
              <a:t>SHOW SCHEMAS;</a:t>
            </a:r>
          </a:p>
          <a:p>
            <a:pPr>
              <a:lnSpc>
                <a:spcPct val="150000"/>
              </a:lnSpc>
            </a:pPr>
            <a:r>
              <a:rPr lang="en-IN" dirty="0" smtClean="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smtClean="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p>
          <a:p>
            <a:pPr>
              <a:lnSpc>
                <a:spcPct val="150000"/>
              </a:lnSpc>
            </a:pPr>
            <a:r>
              <a:rPr lang="en-IN" dirty="0" smtClean="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smtClean="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smtClean="0">
                <a:solidFill>
                  <a:srgbClr val="0077AA"/>
                </a:solidFill>
                <a:latin typeface="Liberation Mono"/>
                <a:ea typeface="Times New Roman" panose="02020603050405020304" pitchFamily="18" charset="0"/>
              </a:rPr>
              <a:t>';</a:t>
            </a:r>
            <a:endParaRPr lang="en-IN" dirty="0">
              <a:solidFill>
                <a:srgbClr val="0077AA"/>
              </a:solidFill>
              <a:latin typeface="Liberation Mono"/>
              <a:ea typeface="Times New Roman" panose="02020603050405020304" pitchFamily="18" charset="0"/>
            </a:endParaRP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smtClean="0">
                <a:solidFill>
                  <a:srgbClr val="C74C49"/>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 means “no database is selected”. Issue the </a:t>
            </a:r>
            <a:r>
              <a:rPr lang="en-IN" sz="2000" b="1" i="1" dirty="0" smtClean="0">
                <a:solidFill>
                  <a:srgbClr val="C74C49"/>
                </a:solidFill>
                <a:latin typeface="Arial" panose="020B0604020202020204" pitchFamily="34" charset="0"/>
                <a:cs typeface="Arial" panose="020B0604020202020204" pitchFamily="34" charset="0"/>
              </a:rPr>
              <a:t>USE dbName</a:t>
            </a:r>
            <a:r>
              <a:rPr lang="en-IN" sz="2000" dirty="0" smtClean="0">
                <a:latin typeface="Arial" panose="020B0604020202020204" pitchFamily="34" charset="0"/>
                <a:cs typeface="Arial" panose="020B0604020202020204" pitchFamily="34" charset="0"/>
              </a:rPr>
              <a:t> command to select the database.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49963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xmlns="" val="38680288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smtClean="0">
                <a:latin typeface="Arial" pitchFamily="34" charset="0"/>
                <a:cs typeface="Arial" pitchFamily="34" charset="0"/>
              </a:rPr>
              <a:t>USE DATABASES </a:t>
            </a:r>
            <a:r>
              <a:rPr lang="en-IN" b="1" dirty="0">
                <a:latin typeface="Arial" pitchFamily="34" charset="0"/>
                <a:cs typeface="Arial" pitchFamily="34" charset="0"/>
              </a:rPr>
              <a:t>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smtClean="0">
                <a:solidFill>
                  <a:srgbClr val="0077AA"/>
                </a:solidFill>
                <a:latin typeface="Arial" panose="020B0604020202020204" pitchFamily="34" charset="0"/>
                <a:cs typeface="Arial" panose="020B0604020202020204" pitchFamily="34" charset="0"/>
              </a:rPr>
              <a:t>USE </a:t>
            </a:r>
            <a:r>
              <a:rPr lang="en-IN" dirty="0" smtClean="0">
                <a:solidFill>
                  <a:srgbClr val="669900"/>
                </a:solidFill>
                <a:latin typeface="Arial" panose="020B0604020202020204" pitchFamily="34" charset="0"/>
                <a:cs typeface="Arial" panose="020B0604020202020204" pitchFamily="34" charset="0"/>
              </a:rPr>
              <a:t>db1</a:t>
            </a:r>
          </a:p>
          <a:p>
            <a:pPr>
              <a:lnSpc>
                <a:spcPct val="150000"/>
              </a:lnSpc>
            </a:pPr>
            <a:r>
              <a:rPr lang="en-IN" dirty="0" smtClean="0">
                <a:solidFill>
                  <a:srgbClr val="0077AA"/>
                </a:solidFill>
                <a:latin typeface="Arial" panose="020B0604020202020204" pitchFamily="34" charset="0"/>
                <a:cs typeface="Arial" panose="020B0604020202020204" pitchFamily="34" charset="0"/>
              </a:rPr>
              <a:t>\U </a:t>
            </a:r>
            <a:r>
              <a:rPr lang="en-IN" dirty="0" smtClean="0">
                <a:solidFill>
                  <a:srgbClr val="669900"/>
                </a:solidFill>
                <a:latin typeface="Arial" panose="020B0604020202020204" pitchFamily="34" charset="0"/>
                <a:cs typeface="Arial" panose="020B0604020202020204" pitchFamily="34" charset="0"/>
              </a:rPr>
              <a:t>db1</a:t>
            </a:r>
            <a:endParaRPr lang="en-IN" dirty="0">
              <a:solidFill>
                <a:srgbClr val="669900"/>
              </a:solidFill>
              <a:latin typeface="Arial" panose="020B0604020202020204" pitchFamily="34" charset="0"/>
              <a:cs typeface="Arial" panose="020B0604020202020204" pitchFamily="34" charset="0"/>
            </a:endParaRP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a:t>
            </a:r>
            <a:r>
              <a:rPr lang="en-IN" b="1" dirty="0">
                <a:solidFill>
                  <a:schemeClr val="bg1">
                    <a:lumMod val="95000"/>
                  </a:schemeClr>
                </a:solidFill>
                <a:latin typeface="Arial" panose="020B0604020202020204" pitchFamily="34" charset="0"/>
                <a:cs typeface="Arial" panose="020B0604020202020204" pitchFamily="34" charset="0"/>
              </a:rPr>
              <a:t>does not require a </a:t>
            </a:r>
            <a:r>
              <a:rPr lang="en-IN" b="1" dirty="0" smtClean="0">
                <a:solidFill>
                  <a:schemeClr val="bg1">
                    <a:lumMod val="95000"/>
                  </a:schemeClr>
                </a:solidFill>
                <a:latin typeface="Arial" panose="020B0604020202020204" pitchFamily="34" charset="0"/>
                <a:cs typeface="Arial" panose="020B0604020202020204" pitchFamily="34" charset="0"/>
              </a:rPr>
              <a:t>semicolon.</a:t>
            </a:r>
          </a:p>
          <a:p>
            <a:pPr marL="285750" indent="-285750">
              <a:lnSpc>
                <a:spcPct val="150000"/>
              </a:lnSpc>
              <a:buFont typeface="Arial" panose="020B0604020202020204" pitchFamily="34" charset="0"/>
              <a:buChar char="•"/>
            </a:pPr>
            <a:r>
              <a:rPr lang="en-IN" b="1" dirty="0" smtClean="0">
                <a:solidFill>
                  <a:schemeClr val="bg1">
                    <a:lumMod val="95000"/>
                  </a:schemeClr>
                </a:solidFill>
                <a:latin typeface="Arial" panose="020B0604020202020204" pitchFamily="34" charset="0"/>
                <a:cs typeface="Arial" panose="020B0604020202020204" pitchFamily="34" charset="0"/>
              </a:rPr>
              <a:t>USE must be followed by a database name.</a:t>
            </a:r>
            <a:endParaRPr lang="en-IN" b="1"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xmlns="" val="15247336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a:t>
            </a:r>
            <a:r>
              <a:rPr lang="en-IN" dirty="0" smtClean="0">
                <a:solidFill>
                  <a:srgbClr val="0070C0"/>
                </a:solidFill>
                <a:latin typeface="Liberation Mono"/>
                <a:ea typeface="Arial Unicode MS"/>
                <a:cs typeface="Arial" panose="020B0604020202020204" pitchFamily="34" charset="0"/>
              </a:rPr>
              <a:t>DATABASE </a:t>
            </a:r>
            <a:r>
              <a:rPr lang="en-IN" dirty="0">
                <a:solidFill>
                  <a:srgbClr val="A67F59"/>
                </a:solidFill>
                <a:latin typeface="Liberation Mono"/>
              </a:rPr>
              <a:t>IF NOT EXISTS </a:t>
            </a:r>
            <a:r>
              <a:rPr lang="en-IN" dirty="0" smtClean="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smtClean="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DROP DATABASE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a:t>
            </a:r>
            <a:r>
              <a:rPr lang="en-IN" dirty="0" smtClean="0">
                <a:solidFill>
                  <a:srgbClr val="0070C0"/>
                </a:solidFill>
                <a:latin typeface="Arial" panose="020B0604020202020204" pitchFamily="34" charset="0"/>
                <a:ea typeface="Arial Unicode MS"/>
                <a:cs typeface="Arial" panose="020B0604020202020204" pitchFamily="34" charset="0"/>
              </a:rPr>
              <a:t>DATABASE </a:t>
            </a:r>
            <a:r>
              <a:rPr lang="en-IN" dirty="0" smtClean="0">
                <a:solidFill>
                  <a:srgbClr val="A67F59"/>
                </a:solidFill>
                <a:latin typeface="Liberation Mono"/>
              </a:rPr>
              <a:t>IF</a:t>
            </a:r>
            <a:r>
              <a:rPr lang="en-IN" dirty="0" smtClean="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smtClean="0">
                <a:solidFill>
                  <a:srgbClr val="0070C0"/>
                </a:solidFill>
                <a:latin typeface="Arial" panose="020B0604020202020204" pitchFamily="34" charset="0"/>
                <a:ea typeface="Arial Unicode MS"/>
                <a:cs typeface="Arial" panose="020B0604020202020204" pitchFamily="34" charset="0"/>
              </a:rPr>
              <a:t>;</a:t>
            </a:r>
            <a:endParaRPr lang="en-IN" dirty="0">
              <a:solidFill>
                <a:srgbClr val="0070C0"/>
              </a:solidFill>
              <a:latin typeface="Arial" panose="020B0604020202020204" pitchFamily="34" charset="0"/>
              <a:ea typeface="Arial Unicode MS"/>
              <a:cs typeface="Arial" panose="020B0604020202020204" pitchFamily="34" charset="0"/>
            </a:endParaRP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smtClean="0">
                <a:solidFill>
                  <a:schemeClr val="bg1">
                    <a:lumMod val="95000"/>
                  </a:schemeClr>
                </a:solidFill>
                <a:latin typeface="Arial" panose="020B0604020202020204" pitchFamily="34" charset="0"/>
                <a:cs typeface="Arial" panose="020B0604020202020204" pitchFamily="34" charset="0"/>
              </a:rPr>
              <a:t>DROP SCHEMA </a:t>
            </a:r>
            <a:r>
              <a:rPr lang="en-IN" b="1" dirty="0">
                <a:solidFill>
                  <a:schemeClr val="bg1">
                    <a:lumMod val="95000"/>
                  </a:schemeClr>
                </a:solidFill>
                <a:latin typeface="Arial" panose="020B0604020202020204" pitchFamily="34" charset="0"/>
                <a:cs typeface="Arial" panose="020B0604020202020204" pitchFamily="34" charset="0"/>
              </a:rPr>
              <a:t>is a synonym for </a:t>
            </a:r>
            <a:r>
              <a:rPr lang="en-IN" b="1" dirty="0" smtClean="0">
                <a:solidFill>
                  <a:schemeClr val="bg1">
                    <a:lumMod val="95000"/>
                  </a:schemeClr>
                </a:solidFill>
                <a:latin typeface="Arial" panose="020B0604020202020204" pitchFamily="34" charset="0"/>
                <a:cs typeface="Arial" panose="020B0604020202020204" pitchFamily="34" charset="0"/>
              </a:rPr>
              <a:t>DROP DATABASE</a:t>
            </a:r>
            <a:r>
              <a:rPr lang="en-IN" b="1" dirty="0">
                <a:solidFill>
                  <a:schemeClr val="bg1">
                    <a:lumMod val="9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a:t>
            </a:r>
            <a:r>
              <a:rPr lang="en-IN" sz="4800" dirty="0" smtClean="0">
                <a:solidFill>
                  <a:srgbClr val="DC525C"/>
                </a:solidFill>
                <a:latin typeface="Segoe UI Light" panose="020B0502040204020203" pitchFamily="34" charset="0"/>
                <a:cs typeface="Segoe UI Light" panose="020B0502040204020203" pitchFamily="34" charset="0"/>
              </a:rPr>
              <a:t>Functions</a:t>
            </a:r>
          </a:p>
          <a:p>
            <a:pPr lvl="0" algn="ctr">
              <a:spcBef>
                <a:spcPct val="0"/>
              </a:spcBef>
              <a:defRPr/>
            </a:pPr>
            <a:r>
              <a:rPr lang="en-IN" sz="2800" dirty="0" smtClean="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 For </a:t>
            </a:r>
            <a:r>
              <a:rPr lang="en-IN" dirty="0">
                <a:latin typeface="Arial" panose="020B0604020202020204" pitchFamily="34" charset="0"/>
                <a:cs typeface="Arial" panose="020B0604020202020204" pitchFamily="34" charset="0"/>
              </a:rPr>
              <a:t>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LAST_INSERT_ID()</a:t>
            </a:r>
            <a:r>
              <a:rPr lang="en-IN" dirty="0" smtClean="0">
                <a:latin typeface="Arial" panose="020B0604020202020204" pitchFamily="34" charset="0"/>
                <a:cs typeface="Arial" panose="020B0604020202020204" pitchFamily="34" charset="0"/>
              </a:rPr>
              <a:t> - Value </a:t>
            </a:r>
            <a:r>
              <a:rPr lang="en-IN" dirty="0">
                <a:latin typeface="Arial" panose="020B0604020202020204" pitchFamily="34" charset="0"/>
                <a:cs typeface="Arial" panose="020B0604020202020204" pitchFamily="34" charset="0"/>
              </a:rPr>
              <a:t>of the AUTOINCREMENT column for the last INSERT</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ROW_COUNT()</a:t>
            </a:r>
            <a:r>
              <a:rPr lang="en-IN" dirty="0" smtClean="0">
                <a:latin typeface="Arial" panose="020B0604020202020204" pitchFamily="34" charset="0"/>
                <a:cs typeface="Arial" panose="020B0604020202020204" pitchFamily="34" charset="0"/>
              </a:rPr>
              <a:t> - The </a:t>
            </a:r>
            <a:r>
              <a:rPr lang="en-IN" dirty="0">
                <a:latin typeface="Arial" panose="020B0604020202020204" pitchFamily="34" charset="0"/>
                <a:cs typeface="Arial" panose="020B0604020202020204" pitchFamily="34" charset="0"/>
              </a:rPr>
              <a:t>number of rows updated</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DATABASE()</a:t>
            </a:r>
            <a:r>
              <a:rPr lang="en-IN" dirty="0" smtClean="0">
                <a:latin typeface="Arial" panose="020B0604020202020204" pitchFamily="34" charset="0"/>
                <a:cs typeface="Arial" panose="020B0604020202020204" pitchFamily="34" charset="0"/>
              </a:rPr>
              <a:t> - Return </a:t>
            </a:r>
            <a:r>
              <a:rPr lang="en-IN" dirty="0">
                <a:latin typeface="Arial" panose="020B0604020202020204" pitchFamily="34" charset="0"/>
                <a:cs typeface="Arial" panose="020B0604020202020204" pitchFamily="34" charset="0"/>
              </a:rPr>
              <a:t>the default (current) database name</a:t>
            </a:r>
          </a:p>
          <a:p>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SCHEMA()</a:t>
            </a:r>
            <a:r>
              <a:rPr lang="en-IN" dirty="0" smtClean="0">
                <a:latin typeface="Arial" panose="020B0604020202020204" pitchFamily="34" charset="0"/>
                <a:cs typeface="Arial" panose="020B0604020202020204" pitchFamily="34" charset="0"/>
              </a:rPr>
              <a:t> - Synonym </a:t>
            </a:r>
            <a:r>
              <a:rPr lang="en-IN" dirty="0">
                <a:latin typeface="Arial" panose="020B0604020202020204" pitchFamily="34" charset="0"/>
                <a:cs typeface="Arial" panose="020B0604020202020204" pitchFamily="34" charset="0"/>
              </a:rPr>
              <a:t>for DATABASE</a:t>
            </a:r>
            <a:r>
              <a:rPr lang="en-IN" dirty="0" smtClean="0">
                <a:latin typeface="Arial" panose="020B0604020202020204" pitchFamily="34" charset="0"/>
                <a:cs typeface="Arial" panose="020B0604020202020204" pitchFamily="34" charset="0"/>
              </a:rPr>
              <a:t>()</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xmlns="" val="1696502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smtClean="0">
                <a:latin typeface="Arial" panose="020B0604020202020204" pitchFamily="34" charset="0"/>
                <a:cs typeface="Arial" panose="020B0604020202020204" pitchFamily="34" charset="0"/>
              </a:rPr>
              <a:t>MySQL</a:t>
            </a:r>
            <a:r>
              <a:rPr lang="en-IN" sz="3200" dirty="0" smtClean="0">
                <a:latin typeface="Arial" panose="020B0604020202020204" pitchFamily="34" charset="0"/>
                <a:cs typeface="Arial" panose="020B0604020202020204" pitchFamily="34" charset="0"/>
              </a:rPr>
              <a:t> </a:t>
            </a:r>
            <a:r>
              <a:rPr lang="en-IN" sz="2800" dirty="0" smtClean="0">
                <a:latin typeface="Arial" panose="020B0604020202020204" pitchFamily="34" charset="0"/>
                <a:cs typeface="Arial" panose="020B0604020202020204" pitchFamily="34" charset="0"/>
              </a:rPr>
              <a:t>is the most popular </a:t>
            </a:r>
            <a:r>
              <a:rPr lang="en-IN" sz="3200" b="1" dirty="0" smtClean="0">
                <a:latin typeface="Arial" panose="020B0604020202020204" pitchFamily="34" charset="0"/>
                <a:cs typeface="Arial" panose="020B0604020202020204" pitchFamily="34" charset="0"/>
              </a:rPr>
              <a:t>Open </a:t>
            </a:r>
            <a:r>
              <a:rPr lang="en-IN" sz="3200" b="1" dirty="0">
                <a:latin typeface="Arial" panose="020B0604020202020204" pitchFamily="34" charset="0"/>
                <a:cs typeface="Arial" panose="020B0604020202020204" pitchFamily="34" charset="0"/>
              </a:rPr>
              <a:t>Source</a:t>
            </a:r>
            <a:r>
              <a:rPr lang="en-IN" sz="2800" b="1" dirty="0" smtClean="0">
                <a:latin typeface="Arial" panose="020B0604020202020204" pitchFamily="34" charset="0"/>
                <a:cs typeface="Arial" panose="020B0604020202020204" pitchFamily="34" charset="0"/>
              </a:rPr>
              <a:t> </a:t>
            </a:r>
          </a:p>
          <a:p>
            <a:pPr algn="ctr"/>
            <a:r>
              <a:rPr lang="en-IN" sz="2800" dirty="0" smtClean="0">
                <a:latin typeface="Arial" panose="020B0604020202020204" pitchFamily="34" charset="0"/>
                <a:cs typeface="Arial" panose="020B0604020202020204" pitchFamily="34" charset="0"/>
              </a:rPr>
              <a:t>Relational Database Management System.</a:t>
            </a:r>
            <a:endParaRPr lang="en-US" sz="3600" b="1" dirty="0" smtClean="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a:t>
            </a:r>
            <a:r>
              <a:rPr lang="en-IN" sz="1400" dirty="0" smtClean="0">
                <a:latin typeface="Arial" panose="020B0604020202020204" pitchFamily="34" charset="0"/>
                <a:cs typeface="Arial" panose="020B0604020202020204" pitchFamily="34" charset="0"/>
              </a:rPr>
              <a:t>company - </a:t>
            </a:r>
            <a:r>
              <a:rPr lang="en-IN" sz="1400" dirty="0">
                <a:latin typeface="Arial" panose="020B0604020202020204" pitchFamily="34" charset="0"/>
                <a:cs typeface="Arial" panose="020B0604020202020204" pitchFamily="34" charset="0"/>
              </a:rPr>
              <a:t>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smtClean="0"/>
              <a:t>When you use MySQL, you’re actually using at least two programmes. One program is the MySQL server, </a:t>
            </a:r>
            <a:r>
              <a:rPr lang="en-IN" sz="2400" i="1" dirty="0" smtClean="0">
                <a:solidFill>
                  <a:srgbClr val="FF0000"/>
                </a:solidFill>
              </a:rPr>
              <a:t>mysqld</a:t>
            </a:r>
            <a:r>
              <a:rPr lang="en-IN" sz="2000" i="1" dirty="0" smtClean="0"/>
              <a:t> </a:t>
            </a:r>
            <a:r>
              <a:rPr lang="en-IN" sz="2000" dirty="0" smtClean="0"/>
              <a:t>and other program is </a:t>
            </a:r>
            <a:r>
              <a:rPr lang="en-IN" sz="2400" i="1" dirty="0">
                <a:solidFill>
                  <a:srgbClr val="FF0000"/>
                </a:solidFill>
              </a:rPr>
              <a:t>client</a:t>
            </a:r>
            <a:r>
              <a:rPr lang="en-IN" sz="2000" dirty="0" smtClean="0"/>
              <a:t> program that connects to the database server.</a:t>
            </a:r>
            <a:endParaRPr lang="en-IN" sz="2000" i="1" dirty="0"/>
          </a:p>
        </p:txBody>
      </p:sp>
    </p:spTree>
    <p:extLst>
      <p:ext uri="{BB962C8B-B14F-4D97-AF65-F5344CB8AC3E}">
        <p14:creationId xmlns:p14="http://schemas.microsoft.com/office/powerpoint/2010/main" xmlns="" val="396281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smtClean="0">
                <a:solidFill>
                  <a:srgbClr val="006C86"/>
                </a:solidFill>
              </a:rPr>
              <a:t>.</a:t>
            </a:r>
            <a:endParaRPr lang="en-US" dirty="0">
              <a:solidFill>
                <a:srgbClr val="006C86"/>
              </a:solidFill>
            </a:endParaRPr>
          </a:p>
        </p:txBody>
      </p:sp>
      <p:sp>
        <p:nvSpPr>
          <p:cNvPr id="4" name="Rectangle 3"/>
          <p:cNvSpPr/>
          <p:nvPr/>
        </p:nvSpPr>
        <p:spPr>
          <a:xfrm>
            <a:off x="857224" y="3435494"/>
            <a:ext cx="7643866" cy="707886"/>
          </a:xfrm>
          <a:prstGeom prst="rect">
            <a:avLst/>
          </a:prstGeom>
        </p:spPr>
        <p:txBody>
          <a:bodyPr wrap="square">
            <a:spAutoFit/>
          </a:bodyPr>
          <a:lstStyle/>
          <a:p>
            <a:r>
              <a:rPr lang="en-US" sz="2000" dirty="0" smtClean="0">
                <a:solidFill>
                  <a:srgbClr val="006C86"/>
                </a:solidFill>
              </a:rPr>
              <a:t>The mysqlshow client can be used to quickly see which databases exist, their tables, or a table's columns or indexes</a:t>
            </a:r>
            <a:endParaRPr lang="en-US" sz="2000" dirty="0">
              <a:solidFill>
                <a:srgbClr val="006C86"/>
              </a:solidFill>
            </a:endParaRPr>
          </a:p>
        </p:txBody>
      </p:sp>
      <p:sp>
        <p:nvSpPr>
          <p:cNvPr id="5" name="Rectangle 4"/>
          <p:cNvSpPr/>
          <p:nvPr/>
        </p:nvSpPr>
        <p:spPr>
          <a:xfrm>
            <a:off x="285720" y="428604"/>
            <a:ext cx="7500990" cy="430887"/>
          </a:xfrm>
          <a:prstGeom prst="rect">
            <a:avLst/>
          </a:prstGeom>
        </p:spPr>
        <p:txBody>
          <a:bodyPr wrap="square">
            <a:spAutoFit/>
          </a:bodyPr>
          <a:lstStyle/>
          <a:p>
            <a:r>
              <a:rPr lang="en-US" sz="2200" dirty="0" smtClean="0">
                <a:solidFill>
                  <a:schemeClr val="accent5">
                    <a:lumMod val="75000"/>
                  </a:schemeClr>
                </a:solidFill>
              </a:rPr>
              <a:t>mysqlshow [</a:t>
            </a:r>
            <a:r>
              <a:rPr lang="en-US" sz="2200" i="1" dirty="0" smtClean="0">
                <a:solidFill>
                  <a:schemeClr val="accent5">
                    <a:lumMod val="75000"/>
                  </a:schemeClr>
                </a:solidFill>
              </a:rPr>
              <a:t>options</a:t>
            </a:r>
            <a:r>
              <a:rPr lang="en-US" sz="2200" dirty="0" smtClean="0">
                <a:solidFill>
                  <a:schemeClr val="accent5">
                    <a:lumMod val="75000"/>
                  </a:schemeClr>
                </a:solidFill>
              </a:rPr>
              <a:t>] [</a:t>
            </a:r>
            <a:r>
              <a:rPr lang="en-US" sz="2200" i="1" dirty="0" smtClean="0">
                <a:solidFill>
                  <a:schemeClr val="accent5">
                    <a:lumMod val="75000"/>
                  </a:schemeClr>
                </a:solidFill>
              </a:rPr>
              <a:t>db_name</a:t>
            </a:r>
            <a:r>
              <a:rPr lang="en-US" sz="2200" dirty="0" smtClean="0">
                <a:solidFill>
                  <a:schemeClr val="accent5">
                    <a:lumMod val="75000"/>
                  </a:schemeClr>
                </a:solidFill>
              </a:rPr>
              <a:t> [</a:t>
            </a:r>
            <a:r>
              <a:rPr lang="en-US" sz="2200" i="1" dirty="0" smtClean="0">
                <a:solidFill>
                  <a:schemeClr val="accent5">
                    <a:lumMod val="75000"/>
                  </a:schemeClr>
                </a:solidFill>
              </a:rPr>
              <a:t>tbl_name</a:t>
            </a:r>
            <a:r>
              <a:rPr lang="en-US" sz="2200" dirty="0" smtClean="0">
                <a:solidFill>
                  <a:schemeClr val="accent5">
                    <a:lumMod val="75000"/>
                  </a:schemeClr>
                </a:solidFill>
              </a:rPr>
              <a:t> [</a:t>
            </a:r>
            <a:r>
              <a:rPr lang="en-US" sz="2200" i="1" dirty="0" smtClean="0">
                <a:solidFill>
                  <a:schemeClr val="accent5">
                    <a:lumMod val="75000"/>
                  </a:schemeClr>
                </a:solidFill>
              </a:rPr>
              <a:t>col_name</a:t>
            </a:r>
            <a:r>
              <a:rPr lang="en-US" sz="2200" dirty="0" smtClean="0">
                <a:solidFill>
                  <a:schemeClr val="accent5">
                    <a:lumMod val="75000"/>
                  </a:schemeClr>
                </a:solidFill>
              </a:rPr>
              <a:t>]]]</a:t>
            </a:r>
            <a:endParaRPr lang="en-US" sz="2200" dirty="0">
              <a:solidFill>
                <a:schemeClr val="accent5">
                  <a:lumMod val="75000"/>
                </a:schemeClr>
              </a:solidFill>
            </a:endParaRPr>
          </a:p>
        </p:txBody>
      </p:sp>
    </p:spTree>
    <p:extLst>
      <p:ext uri="{BB962C8B-B14F-4D97-AF65-F5344CB8AC3E}">
        <p14:creationId xmlns:p14="http://schemas.microsoft.com/office/powerpoint/2010/main" xmlns="" val="31000097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400" dirty="0" smtClean="0"/>
              <a:t> </a:t>
            </a:r>
            <a:r>
              <a:rPr lang="en-US" sz="2000" dirty="0" smtClean="0"/>
              <a:t>– Get Quick Info On MySQL DB, Table, Column and Index</a:t>
            </a:r>
            <a:endParaRPr lang="en-US" sz="2000" dirty="0"/>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smtClean="0">
                <a:solidFill>
                  <a:srgbClr val="00B050"/>
                </a:solidFill>
                <a:latin typeface="Arial" panose="020B0604020202020204" pitchFamily="34" charset="0"/>
                <a:ea typeface="Arial Unicode MS"/>
                <a:cs typeface="Arial" panose="020B0604020202020204" pitchFamily="34" charset="0"/>
              </a:rPr>
              <a:t>[</a:t>
            </a:r>
            <a:r>
              <a:rPr lang="en-US" dirty="0" smtClean="0">
                <a:solidFill>
                  <a:srgbClr val="00B050"/>
                </a:solidFill>
              </a:rPr>
              <a:t>Display available databases</a:t>
            </a:r>
            <a:r>
              <a:rPr lang="en-US" dirty="0" smtClean="0">
                <a:solidFill>
                  <a:srgbClr val="00B050"/>
                </a:solidFill>
                <a:latin typeface="Arial" panose="020B0604020202020204" pitchFamily="34" charset="0"/>
                <a:ea typeface="Arial Unicode MS"/>
                <a:cs typeface="Arial" panose="020B0604020202020204" pitchFamily="34" charset="0"/>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smtClean="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smtClean="0">
              <a:solidFill>
                <a:srgbClr val="00B050"/>
              </a:solidFill>
            </a:endParaRPr>
          </a:p>
          <a:p>
            <a:pPr>
              <a:lnSpc>
                <a:spcPct val="150000"/>
              </a:lnSpc>
            </a:pPr>
            <a:r>
              <a:rPr lang="en-IN" dirty="0" smtClean="0">
                <a:solidFill>
                  <a:srgbClr val="00B050"/>
                </a:solidFill>
              </a:rPr>
              <a:t>[</a:t>
            </a:r>
            <a:r>
              <a:rPr lang="en-US" dirty="0" smtClean="0">
                <a:solidFill>
                  <a:srgbClr val="00B050"/>
                </a:solidFill>
              </a:rPr>
              <a:t>Display all tables in a database</a:t>
            </a:r>
            <a:r>
              <a:rPr lang="en-IN" dirty="0" smtClean="0">
                <a:solidFill>
                  <a:srgbClr val="00B050"/>
                </a:solidFill>
              </a:rPr>
              <a:t>]</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p>
          <a:p>
            <a:pPr>
              <a:lnSpc>
                <a:spcPct val="150000"/>
              </a:lnSpc>
            </a:pPr>
            <a:endParaRPr lang="en-US" dirty="0" smtClean="0">
              <a:solidFill>
                <a:srgbClr val="00B050"/>
              </a:solidFill>
            </a:endParaRPr>
          </a:p>
          <a:p>
            <a:pPr>
              <a:lnSpc>
                <a:spcPct val="150000"/>
              </a:lnSpc>
            </a:pP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smtClean="0">
                <a:solidFill>
                  <a:srgbClr val="00B050"/>
                </a:solidFill>
              </a:rPr>
              <a:t>[Display tables along with number of columns in a database]</a:t>
            </a:r>
            <a:endParaRPr lang="en-US" dirty="0" smtClean="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smtClean="0">
              <a:solidFill>
                <a:srgbClr val="00B05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total number of columns and rows of all tables in a database]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mysqlshow.exe</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7" name="Rectangle 6"/>
          <p:cNvSpPr/>
          <p:nvPr/>
        </p:nvSpPr>
        <p:spPr>
          <a:xfrm>
            <a:off x="152400" y="814312"/>
            <a:ext cx="8839200" cy="461665"/>
          </a:xfrm>
          <a:prstGeom prst="rect">
            <a:avLst/>
          </a:prstGeom>
        </p:spPr>
        <p:txBody>
          <a:bodyPr wrap="square">
            <a:spAutoFit/>
          </a:bodyPr>
          <a:lstStyle/>
          <a:p>
            <a:r>
              <a:rPr lang="en-US" sz="2400" b="1" dirty="0" smtClean="0">
                <a:solidFill>
                  <a:srgbClr val="006C86"/>
                </a:solidFill>
              </a:rPr>
              <a:t>mysqlshow</a:t>
            </a:r>
            <a:r>
              <a:rPr lang="en-US" sz="2000" dirty="0" smtClean="0"/>
              <a:t> – Get Quick Info On MySQL DB, Table, Column and Index</a:t>
            </a:r>
            <a:endParaRPr lang="en-US" sz="2000" dirty="0"/>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smtClean="0">
                <a:solidFill>
                  <a:srgbClr val="00B050"/>
                </a:solidFill>
              </a:rPr>
              <a:t>[</a:t>
            </a:r>
            <a:r>
              <a:rPr lang="en-US" dirty="0" smtClean="0">
                <a:solidFill>
                  <a:srgbClr val="00B050"/>
                </a:solidFill>
              </a:rPr>
              <a:t>Display all columns of a table</a:t>
            </a:r>
            <a:r>
              <a:rPr lang="en-IN" dirty="0" smtClean="0">
                <a:solidFill>
                  <a:srgbClr val="00B050"/>
                </a:solidFill>
              </a:rPr>
              <a:t>]</a:t>
            </a:r>
            <a:endParaRPr lang="en-US" dirty="0" smtClean="0">
              <a:solidFill>
                <a:srgbClr val="00B050"/>
              </a:solidFill>
            </a:endParaRP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p>
          <a:p>
            <a:pPr>
              <a:lnSpc>
                <a:spcPct val="150000"/>
              </a:lnSpc>
            </a:pPr>
            <a:endParaRPr lang="en-US" dirty="0" smtClean="0">
              <a:solidFill>
                <a:srgbClr val="00B050"/>
              </a:solidFill>
            </a:endParaRPr>
          </a:p>
          <a:p>
            <a:pPr>
              <a:lnSpc>
                <a:spcPct val="150000"/>
              </a:lnSpc>
            </a:pPr>
            <a:r>
              <a:rPr lang="en-US" dirty="0" smtClean="0">
                <a:solidFill>
                  <a:srgbClr val="00B050"/>
                </a:solidFill>
              </a:rPr>
              <a:t> [Display details about a specific column from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IN" dirty="0" smtClean="0">
                <a:solidFill>
                  <a:srgbClr val="FFC000"/>
                </a:solidFill>
                <a:latin typeface="Liberation Mono"/>
              </a:rPr>
              <a:t> </a:t>
            </a:r>
            <a:r>
              <a:rPr lang="en-IN" dirty="0" smtClean="0">
                <a:solidFill>
                  <a:srgbClr val="FF0000"/>
                </a:solidFill>
                <a:latin typeface="Liberation Mono"/>
              </a:rPr>
              <a:t>empno</a:t>
            </a:r>
            <a:endParaRPr lang="en-US" dirty="0" smtClean="0">
              <a:solidFill>
                <a:srgbClr val="FF0000"/>
              </a:solidFill>
            </a:endParaRPr>
          </a:p>
          <a:p>
            <a:pPr>
              <a:lnSpc>
                <a:spcPct val="150000"/>
              </a:lnSpc>
            </a:pPr>
            <a:endParaRPr lang="en-US" dirty="0" smtClean="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smtClean="0">
                <a:solidFill>
                  <a:srgbClr val="00B050"/>
                </a:solidFill>
              </a:rPr>
              <a:t>[Display both indexes and columns of a table]</a:t>
            </a:r>
          </a:p>
          <a:p>
            <a:pPr>
              <a:lnSpc>
                <a:spcPct val="150000"/>
              </a:lnSpc>
            </a:pPr>
            <a:r>
              <a:rPr lang="en-US" dirty="0" smtClean="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smtClean="0">
                <a:solidFill>
                  <a:srgbClr val="669900"/>
                </a:solidFill>
                <a:latin typeface="Liberation Mono"/>
              </a:rPr>
              <a:t>db1 </a:t>
            </a:r>
            <a:r>
              <a:rPr lang="en-IN" dirty="0" smtClean="0">
                <a:solidFill>
                  <a:srgbClr val="C00000"/>
                </a:solidFill>
                <a:latin typeface="Liberation Mono"/>
              </a:rPr>
              <a:t>EMP</a:t>
            </a:r>
            <a:r>
              <a:rPr lang="en-US" dirty="0" smtClean="0">
                <a:solidFill>
                  <a:srgbClr val="0070C0"/>
                </a:solidFill>
                <a:latin typeface="Arial" panose="020B0604020202020204" pitchFamily="34" charset="0"/>
                <a:ea typeface="Arial Unicode MS"/>
                <a:cs typeface="Arial" panose="020B0604020202020204" pitchFamily="34" charset="0"/>
              </a:rPr>
              <a:t> </a:t>
            </a:r>
            <a:r>
              <a:rPr lang="en-US" dirty="0" smtClean="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xmlns="" val="1903824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CURRENT_USER(), CURRENT_USER</a:t>
            </a:r>
            <a:r>
              <a:rPr lang="en-IN" dirty="0" smtClean="0">
                <a:latin typeface="Arial" panose="020B0604020202020204" pitchFamily="34" charset="0"/>
                <a:cs typeface="Arial" panose="020B0604020202020204" pitchFamily="34" charset="0"/>
              </a:rPr>
              <a:t> - The authenticated user name and host name</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USER()</a:t>
            </a:r>
            <a:r>
              <a:rPr lang="en-IN" dirty="0" smtClean="0">
                <a:latin typeface="Arial" panose="020B0604020202020204" pitchFamily="34" charset="0"/>
                <a:cs typeface="Arial" panose="020B0604020202020204" pitchFamily="34" charset="0"/>
              </a:rPr>
              <a:t> - The user name and host name provided by the client</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SESSION_USER()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SYSTEM_USER()</a:t>
            </a:r>
            <a:r>
              <a:rPr lang="en-IN" dirty="0" smtClean="0">
                <a:latin typeface="Arial" panose="020B0604020202020204" pitchFamily="34" charset="0"/>
                <a:cs typeface="Arial" panose="020B0604020202020204" pitchFamily="34" charset="0"/>
              </a:rPr>
              <a:t> - Synonym for USER()</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VERSION()</a:t>
            </a:r>
            <a:r>
              <a:rPr lang="en-IN" dirty="0" smtClean="0">
                <a:latin typeface="Arial" panose="020B0604020202020204" pitchFamily="34" charset="0"/>
                <a:cs typeface="Arial" panose="020B0604020202020204" pitchFamily="34" charset="0"/>
              </a:rPr>
              <a:t> - Return a string that indicates the MySQL server version</a:t>
            </a:r>
          </a:p>
          <a:p>
            <a:endParaRPr lang="en-IN"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CONNECTION_ID()</a:t>
            </a:r>
            <a:r>
              <a:rPr lang="en-IN" dirty="0" smtClean="0">
                <a:latin typeface="Arial" panose="020B0604020202020204" pitchFamily="34" charset="0"/>
                <a:cs typeface="Arial" panose="020B0604020202020204" pitchFamily="34" charset="0"/>
              </a:rPr>
              <a:t> - Return the connection ID (thread ID) for the connection</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xmlns="" val="2980779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chemeClr val="bg1">
                    <a:lumMod val="95000"/>
                  </a:schemeClr>
                </a:solidFill>
                <a:latin typeface="Arial" panose="020B0604020202020204" pitchFamily="34" charset="0"/>
                <a:cs typeface="Arial" panose="020B0604020202020204" pitchFamily="34" charset="0"/>
              </a:rPr>
              <a:t>Source command</a:t>
            </a:r>
            <a:endParaRPr lang="en-IN" sz="3200"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endParaRPr lang="en-IN" dirty="0" smtClean="0">
              <a:solidFill>
                <a:srgbClr val="0089A4"/>
              </a:solidFill>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a:t>
            </a:r>
            <a:r>
              <a:rPr lang="en-IN" dirty="0" smtClean="0">
                <a:solidFill>
                  <a:srgbClr val="0089A4"/>
                </a:solidFill>
                <a:latin typeface="Arial" panose="020B0604020202020204" pitchFamily="34" charset="0"/>
                <a:cs typeface="Arial" panose="020B0604020202020204" pitchFamily="34" charset="0"/>
              </a:rPr>
              <a:t>MySQLDEMOBLD7.SQL‘</a:t>
            </a:r>
          </a:p>
          <a:p>
            <a:pPr marL="342900" indent="-342900">
              <a:lnSpc>
                <a:spcPct val="200000"/>
              </a:lnSpc>
              <a:buFont typeface="Arial" panose="020B0604020202020204" pitchFamily="34" charset="0"/>
              <a:buChar char="•"/>
            </a:pPr>
            <a:r>
              <a:rPr lang="en-IN" dirty="0" smtClean="0">
                <a:solidFill>
                  <a:srgbClr val="0089A4"/>
                </a:solidFill>
                <a:latin typeface="Arial" panose="020B0604020202020204" pitchFamily="34" charset="0"/>
                <a:cs typeface="Arial" panose="020B0604020202020204" pitchFamily="34" charset="0"/>
              </a:rPr>
              <a:t>SOURCE //infoserver1/infodomain1/Everyone/DBT/MySQLDEMOBLD7.SQL</a:t>
            </a:r>
            <a:endParaRPr lang="en-IN" dirty="0">
              <a:solidFill>
                <a:srgbClr val="0089A4"/>
              </a:solidFill>
              <a:latin typeface="Arial" panose="020B0604020202020204" pitchFamily="34" charset="0"/>
              <a:cs typeface="Arial" panose="020B0604020202020204" pitchFamily="34" charset="0"/>
            </a:endParaRPr>
          </a:p>
        </p:txBody>
      </p:sp>
      <p:sp>
        <p:nvSpPr>
          <p:cNvPr id="8" name="Rectangle 7"/>
          <p:cNvSpPr/>
          <p:nvPr/>
        </p:nvSpPr>
        <p:spPr>
          <a:xfrm>
            <a:off x="152400" y="1295400"/>
            <a:ext cx="8839200" cy="707886"/>
          </a:xfrm>
          <a:prstGeom prst="rect">
            <a:avLst/>
          </a:prstGeom>
        </p:spPr>
        <p:txBody>
          <a:bodyPr wrap="square">
            <a:spAutoFit/>
          </a:bodyPr>
          <a:lstStyle/>
          <a:p>
            <a:r>
              <a:rPr lang="en-US" sz="2000" dirty="0" smtClean="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smtClean="0">
                <a:solidFill>
                  <a:srgbClr val="DC525C"/>
                </a:solidFill>
                <a:latin typeface="Segoe UI Light" panose="020B0502040204020203" pitchFamily="34" charset="0"/>
                <a:cs typeface="Segoe UI Light" panose="020B0502040204020203" pitchFamily="34" charset="0"/>
              </a:rPr>
              <a:t>SHOW </a:t>
            </a:r>
            <a:r>
              <a:rPr lang="en-IN" sz="4800" i="1" dirty="0" smtClean="0">
                <a:solidFill>
                  <a:srgbClr val="DC525C"/>
                </a:solidFill>
                <a:latin typeface="Segoe UI Light" panose="020B0502040204020203" pitchFamily="34" charset="0"/>
                <a:cs typeface="Segoe UI Light" panose="020B0502040204020203" pitchFamily="34" charset="0"/>
              </a:rPr>
              <a:t>COLUMNS</a:t>
            </a:r>
            <a:r>
              <a:rPr lang="en-IN" sz="4800" dirty="0" smtClean="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41328063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a:t>
            </a:r>
            <a:r>
              <a:rPr lang="en-IN" dirty="0" smtClean="0">
                <a:solidFill>
                  <a:srgbClr val="DC525C"/>
                </a:solidFill>
                <a:latin typeface="Segoe UI Light" panose="020B0502040204020203" pitchFamily="34" charset="0"/>
                <a:cs typeface="Segoe UI Light" panose="020B0502040204020203" pitchFamily="34" charset="0"/>
              </a:rPr>
              <a:t>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362000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smtClean="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a:t>
            </a:r>
            <a:r>
              <a:rPr lang="en-IN" sz="1400" b="1" dirty="0" smtClean="0">
                <a:solidFill>
                  <a:srgbClr val="FF0000"/>
                </a:solidFill>
                <a:latin typeface="Arial" panose="020B0604020202020204" pitchFamily="34" charset="0"/>
                <a:ea typeface="Arial Unicode MS"/>
                <a:cs typeface="Arial" panose="020B0604020202020204" pitchFamily="34" charset="0"/>
              </a:rPr>
              <a:t>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19635066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SHOW </a:t>
            </a:r>
            <a:r>
              <a:rPr lang="en-IN" sz="4800" dirty="0" smtClean="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a:t>
            </a:r>
            <a:r>
              <a:rPr lang="en-US" b="1" dirty="0" smtClean="0">
                <a:latin typeface="Arial" pitchFamily="34" charset="0"/>
                <a:cs typeface="Arial" pitchFamily="34" charset="0"/>
              </a:rPr>
              <a:t>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smtClean="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user01;</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42613283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smtClean="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a:t>
            </a:r>
            <a:r>
              <a:rPr lang="en-IN" sz="2000" dirty="0" smtClean="0">
                <a:latin typeface="Segoe UI Light" panose="020B0502040204020203" pitchFamily="34" charset="0"/>
                <a:cs typeface="Segoe UI Light" panose="020B0502040204020203" pitchFamily="34" charset="0"/>
              </a:rPr>
              <a:t>variables.</a:t>
            </a:r>
            <a:endParaRPr lang="en-IN"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7254309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a:t>
            </a:r>
            <a:r>
              <a:rPr lang="en-US" b="1" dirty="0" smtClean="0">
                <a:latin typeface="Arial" pitchFamily="34" charset="0"/>
                <a:cs typeface="Arial" pitchFamily="34" charset="0"/>
              </a:rPr>
              <a:t>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0</a:t>
            </a:r>
            <a:r>
              <a:rPr lang="en-US" dirty="0" smtClean="0"/>
              <a:t>;</a:t>
            </a:r>
          </a:p>
          <a:p>
            <a:r>
              <a:rPr lang="en-US" dirty="0" smtClean="0">
                <a:solidFill>
                  <a:srgbClr val="0077AA"/>
                </a:solidFill>
                <a:latin typeface="Liberation Mono"/>
              </a:rPr>
              <a:t>SET</a:t>
            </a:r>
            <a:r>
              <a:rPr lang="en-US" dirty="0" smtClean="0"/>
              <a:t> </a:t>
            </a:r>
            <a:r>
              <a:rPr lang="en-US" dirty="0" smtClean="0">
                <a:solidFill>
                  <a:srgbClr val="0077AA"/>
                </a:solidFill>
                <a:latin typeface="Liberation Mono"/>
              </a:rPr>
              <a:t>SQL_SAFE_UPDATES</a:t>
            </a:r>
            <a:r>
              <a:rPr lang="en-US" dirty="0" smtClean="0"/>
              <a:t> </a:t>
            </a:r>
            <a:r>
              <a:rPr lang="en-US" dirty="0" smtClean="0">
                <a:solidFill>
                  <a:schemeClr val="accent5">
                    <a:lumMod val="50000"/>
                  </a:schemeClr>
                </a:solidFill>
              </a:rPr>
              <a:t>=</a:t>
            </a:r>
            <a:r>
              <a:rPr lang="en-US" dirty="0" smtClean="0"/>
              <a:t> </a:t>
            </a:r>
            <a:r>
              <a:rPr lang="en-US" dirty="0" smtClean="0">
                <a:solidFill>
                  <a:srgbClr val="669900"/>
                </a:solidFill>
                <a:latin typeface="Liberation Mono"/>
              </a:rPr>
              <a:t>false</a:t>
            </a:r>
            <a:r>
              <a:rPr lang="en-US" dirty="0" smtClean="0"/>
              <a:t>;</a:t>
            </a:r>
          </a:p>
        </p:txBody>
      </p:sp>
      <p:sp>
        <p:nvSpPr>
          <p:cNvPr id="5" name="Rectangle 4"/>
          <p:cNvSpPr/>
          <p:nvPr/>
        </p:nvSpPr>
        <p:spPr>
          <a:xfrm>
            <a:off x="500034" y="3929066"/>
            <a:ext cx="5286412" cy="369332"/>
          </a:xfrm>
          <a:prstGeom prst="rect">
            <a:avLst/>
          </a:prstGeom>
        </p:spPr>
        <p:txBody>
          <a:bodyPr wrap="square">
            <a:spAutoFit/>
          </a:bodyPr>
          <a:lstStyle/>
          <a:p>
            <a:r>
              <a:rPr lang="en-US" dirty="0" smtClean="0">
                <a:latin typeface="Liberation Mono"/>
              </a:rPr>
              <a:t>Enable/Disable :- </a:t>
            </a:r>
            <a:r>
              <a:rPr lang="en-US" dirty="0" smtClean="0">
                <a:solidFill>
                  <a:srgbClr val="669900"/>
                </a:solidFill>
                <a:latin typeface="Liberation Mono"/>
              </a:rPr>
              <a:t>1</a:t>
            </a:r>
            <a:r>
              <a:rPr lang="en-US" dirty="0" smtClean="0">
                <a:solidFill>
                  <a:srgbClr val="92D050"/>
                </a:solidFill>
                <a:latin typeface="Liberation Mono"/>
              </a:rPr>
              <a:t> </a:t>
            </a:r>
            <a:r>
              <a:rPr lang="en-US" dirty="0" smtClean="0">
                <a:solidFill>
                  <a:srgbClr val="669900"/>
                </a:solidFill>
                <a:latin typeface="Liberation Mono"/>
              </a:rPr>
              <a:t>(for true)  / 0 (for false)</a:t>
            </a:r>
          </a:p>
        </p:txBody>
      </p:sp>
    </p:spTree>
    <p:extLst>
      <p:ext uri="{BB962C8B-B14F-4D97-AF65-F5344CB8AC3E}">
        <p14:creationId xmlns:p14="http://schemas.microsoft.com/office/powerpoint/2010/main" xmlns="" val="23631538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3805969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smtClean="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a:t>
            </a:r>
            <a:r>
              <a:rPr lang="en-IN" dirty="0" smtClean="0">
                <a:latin typeface="Arial" panose="020B0604020202020204" pitchFamily="34" charset="0"/>
                <a:cs typeface="Arial" panose="020B0604020202020204" pitchFamily="34" charset="0"/>
              </a:rPr>
              <a:t>plan.</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xmlns="" val="15451439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71191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smtClean="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smtClean="0">
                <a:latin typeface="Arial" panose="020B0604020202020204" pitchFamily="34" charset="0"/>
                <a:cs typeface="Arial" panose="020B0604020202020204" pitchFamily="34" charset="0"/>
              </a:rPr>
              <a:t>:</a:t>
            </a:r>
            <a:r>
              <a:rPr lang="en-IN" sz="2400" dirty="0" smtClean="0">
                <a:latin typeface="Arial" panose="020B0604020202020204" pitchFamily="34" charset="0"/>
                <a:cs typeface="Arial" panose="020B0604020202020204" pitchFamily="34" charset="0"/>
              </a:rPr>
              <a:t> In Database, a relation represents a </a:t>
            </a:r>
            <a:r>
              <a:rPr lang="en-IN" sz="2800" b="1" dirty="0" smtClean="0">
                <a:solidFill>
                  <a:srgbClr val="C00000"/>
                </a:solidFill>
                <a:latin typeface="Arial" panose="020B0604020202020204" pitchFamily="34" charset="0"/>
                <a:cs typeface="Arial" panose="020B0604020202020204" pitchFamily="34" charset="0"/>
              </a:rPr>
              <a:t>table</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or an </a:t>
            </a:r>
            <a:r>
              <a:rPr lang="en-IN" sz="2800" b="1" dirty="0" smtClean="0">
                <a:solidFill>
                  <a:srgbClr val="C00000"/>
                </a:solidFill>
                <a:latin typeface="Arial" panose="020B0604020202020204" pitchFamily="34" charset="0"/>
                <a:cs typeface="Arial" panose="020B0604020202020204" pitchFamily="34" charset="0"/>
              </a:rPr>
              <a:t>entity</a:t>
            </a:r>
            <a:r>
              <a:rPr lang="en-IN" sz="2800" dirty="0" smtClean="0">
                <a:solidFill>
                  <a:srgbClr val="C00000"/>
                </a:solidFill>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than contain attributes.</a:t>
            </a:r>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228600" y="2133600"/>
            <a:ext cx="8686800" cy="1384995"/>
          </a:xfrm>
          <a:prstGeom prst="rect">
            <a:avLst/>
          </a:prstGeom>
        </p:spPr>
        <p:txBody>
          <a:bodyPr wrap="square">
            <a:spAutoFit/>
          </a:bodyPr>
          <a:lstStyle/>
          <a:p>
            <a:r>
              <a:rPr lang="en-IN" sz="3200" b="1" dirty="0" smtClean="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a:t>
            </a:r>
            <a:r>
              <a:rPr lang="en-IN" sz="2400" dirty="0" smtClean="0">
                <a:latin typeface="Arial" panose="020B0604020202020204" pitchFamily="34" charset="0"/>
                <a:cs typeface="Arial" panose="020B0604020202020204" pitchFamily="34" charset="0"/>
              </a:rPr>
              <a:t>database, </a:t>
            </a:r>
            <a:r>
              <a:rPr lang="en-IN" sz="2400" dirty="0">
                <a:latin typeface="Arial" panose="020B0604020202020204" pitchFamily="34" charset="0"/>
                <a:cs typeface="Arial" panose="020B0604020202020204" pitchFamily="34" charset="0"/>
              </a:rPr>
              <a:t>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a:t>
            </a:r>
            <a:r>
              <a:rPr lang="en-IN" sz="2400" dirty="0" smtClean="0">
                <a:latin typeface="Arial" panose="020B0604020202020204" pitchFamily="34" charset="0"/>
                <a:cs typeface="Arial" panose="020B0604020202020204" pitchFamily="34" charset="0"/>
              </a:rPr>
              <a:t>i.e. </a:t>
            </a:r>
            <a:r>
              <a:rPr lang="en-IN" sz="2400" dirty="0">
                <a:latin typeface="Arial" panose="020B0604020202020204" pitchFamily="34" charset="0"/>
                <a:cs typeface="Arial" panose="020B0604020202020204" pitchFamily="34" charset="0"/>
              </a:rPr>
              <a:t>what kind of relationship type they hold between them. </a:t>
            </a:r>
            <a:endParaRPr lang="en-IN" sz="2400" dirty="0" smtClean="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smtClean="0">
                <a:solidFill>
                  <a:srgbClr val="C00000"/>
                </a:solidFill>
                <a:latin typeface="Arial" panose="020B0604020202020204" pitchFamily="34" charset="0"/>
                <a:cs typeface="Arial" panose="020B0604020202020204" pitchFamily="34" charset="0"/>
              </a:rPr>
              <a:t>Primary/Foreign </a:t>
            </a:r>
            <a:r>
              <a:rPr lang="en-IN" sz="2800" b="1" dirty="0">
                <a:solidFill>
                  <a:srgbClr val="C00000"/>
                </a:solidFill>
                <a:latin typeface="Arial" panose="020B0604020202020204" pitchFamily="34" charset="0"/>
                <a:cs typeface="Arial" panose="020B0604020202020204" pitchFamily="34" charset="0"/>
              </a:rPr>
              <a:t>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xmlns="" val="35080965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smtClean="0">
                <a:latin typeface="Arial" pitchFamily="34" charset="0"/>
                <a:cs typeface="Arial" pitchFamily="34" charset="0"/>
              </a:rPr>
              <a:t>The </a:t>
            </a:r>
            <a:r>
              <a:rPr lang="en-US" b="1" u="sng" dirty="0" smtClean="0">
                <a:latin typeface="Arial" pitchFamily="34" charset="0"/>
                <a:cs typeface="Arial" pitchFamily="34" charset="0"/>
              </a:rPr>
              <a:t>SELECT</a:t>
            </a:r>
            <a:r>
              <a:rPr lang="en-US" dirty="0" smtClean="0">
                <a:latin typeface="Arial" pitchFamily="34" charset="0"/>
                <a:cs typeface="Arial" pitchFamily="34" charset="0"/>
              </a:rPr>
              <a:t> statement retrieves or extracts data from tables in the database.</a:t>
            </a:r>
            <a:endParaRPr lang="en-US" dirty="0">
              <a:latin typeface="Arial" pitchFamily="34" charset="0"/>
              <a:cs typeface="Arial" pitchFamily="34" charset="0"/>
            </a:endParaRP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a:t>
            </a:r>
            <a:r>
              <a:rPr lang="en-IN" b="1" dirty="0" smtClean="0">
                <a:latin typeface="Arial" panose="020B0604020202020204" pitchFamily="34" charset="0"/>
                <a:cs typeface="Arial" panose="020B0604020202020204" pitchFamily="34" charset="0"/>
              </a:rPr>
              <a:t>offset using </a:t>
            </a:r>
            <a:r>
              <a:rPr lang="en-IN" b="1" dirty="0">
                <a:latin typeface="Arial" panose="020B0604020202020204" pitchFamily="34" charset="0"/>
                <a:cs typeface="Arial" panose="020B0604020202020204" pitchFamily="34" charset="0"/>
              </a:rPr>
              <a:t>OFFSET </a:t>
            </a:r>
            <a:r>
              <a:rPr lang="en-IN" b="1" dirty="0" smtClean="0">
                <a:latin typeface="Arial" panose="020B0604020202020204" pitchFamily="34" charset="0"/>
                <a:cs typeface="Arial" panose="020B0604020202020204" pitchFamily="34" charset="0"/>
              </a:rPr>
              <a:t>from where SELECT will </a:t>
            </a:r>
            <a:r>
              <a:rPr lang="en-IN" b="1" dirty="0">
                <a:latin typeface="Arial" panose="020B0604020202020204" pitchFamily="34" charset="0"/>
                <a:cs typeface="Arial" panose="020B0604020202020204" pitchFamily="34" charset="0"/>
              </a:rPr>
              <a:t>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xmlns="" val="1627924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smtClean="0">
                <a:solidFill>
                  <a:srgbClr val="0089A4"/>
                </a:solidFill>
                <a:latin typeface="Arial" pitchFamily="34" charset="0"/>
                <a:cs typeface="Arial" pitchFamily="34" charset="0"/>
              </a:rPr>
              <a:t>SELECTION </a:t>
            </a:r>
            <a:endParaRPr lang="en-US" sz="2400" dirty="0">
              <a:solidFill>
                <a:srgbClr val="0089A4"/>
              </a:solidFill>
              <a:latin typeface="Arial" pitchFamily="34" charset="0"/>
              <a:cs typeface="Arial" pitchFamily="34" charset="0"/>
            </a:endParaRP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5460890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smtClean="0">
                <a:solidFill>
                  <a:srgbClr val="5F9378"/>
                </a:solidFill>
                <a:latin typeface="Arial" pitchFamily="34" charset="0"/>
                <a:cs typeface="Arial" pitchFamily="34" charset="0"/>
              </a:rPr>
              <a:t>SELECTION</a:t>
            </a:r>
            <a:endParaRPr lang="en-US" sz="2800" b="1" i="1" dirty="0">
              <a:solidFill>
                <a:srgbClr val="5F9378"/>
              </a:solidFill>
              <a:latin typeface="Arial" pitchFamily="34" charset="0"/>
              <a:cs typeface="Arial" pitchFamily="34" charset="0"/>
            </a:endParaRPr>
          </a:p>
          <a:p>
            <a:r>
              <a:rPr lang="en-US" sz="2400" dirty="0" smtClean="0">
                <a:latin typeface="Arial" pitchFamily="34" charset="0"/>
                <a:cs typeface="Arial" pitchFamily="34" charset="0"/>
              </a:rPr>
              <a:t>Selection capability in SQL is to choose the rows in a table that you want to return by a query.</a:t>
            </a:r>
            <a:endParaRPr lang="en-US" sz="2400" b="1" dirty="0" smtClean="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41620980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smtClean="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gridCol w="1807881"/>
                <a:gridCol w="2165113"/>
                <a:gridCol w="2405278"/>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smtClean="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tr>
            </a:tbl>
          </a:graphicData>
        </a:graphic>
      </p:graphicFrame>
    </p:spTree>
    <p:extLst>
      <p:ext uri="{BB962C8B-B14F-4D97-AF65-F5344CB8AC3E}">
        <p14:creationId xmlns:p14="http://schemas.microsoft.com/office/powerpoint/2010/main" xmlns="" val="17865217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latin typeface="Arial" pitchFamily="34" charset="0"/>
                <a:cs typeface="Arial" pitchFamily="34" charset="0"/>
              </a:rPr>
              <a:t>Capabilities of </a:t>
            </a:r>
            <a:br>
              <a:rPr lang="en-US" b="1" i="1" dirty="0" smtClean="0">
                <a:latin typeface="Arial" pitchFamily="34" charset="0"/>
                <a:cs typeface="Arial" pitchFamily="34" charset="0"/>
              </a:rPr>
            </a:br>
            <a:r>
              <a:rPr lang="en-US" b="1" i="1" dirty="0" smtClean="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smtClean="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gridCol w="892908"/>
                <a:gridCol w="1012092"/>
                <a:gridCol w="1373554"/>
                <a:gridCol w="1445846"/>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gridCol w="962526"/>
                <a:gridCol w="1042738"/>
              </a:tblGrid>
              <a:tr h="402566">
                <a:tc>
                  <a:txBody>
                    <a:bodyPr/>
                    <a:lstStyle/>
                    <a:p>
                      <a:pPr marL="0" marR="0" algn="ctr">
                        <a:spcBef>
                          <a:spcPts val="0"/>
                        </a:spcBef>
                        <a:spcAft>
                          <a:spcPts val="0"/>
                        </a:spcAft>
                      </a:pPr>
                      <a:r>
                        <a:rPr kumimoji="0" lang="en-US" sz="1800" kern="1200" dirty="0" smtClean="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smtClean="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tr>
              <a:tr h="452887">
                <a:tc>
                  <a:txBody>
                    <a:bodyPr/>
                    <a:lstStyle/>
                    <a:p>
                      <a:pPr marL="0" marR="0" algn="ctr">
                        <a:spcBef>
                          <a:spcPts val="0"/>
                        </a:spcBef>
                        <a:spcAft>
                          <a:spcPts val="0"/>
                        </a:spcAft>
                      </a:pPr>
                      <a:r>
                        <a:rPr kumimoji="0" lang="en-US" sz="1800" b="1" kern="1200" dirty="0" smtClean="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r>
              <a:tr h="452887">
                <a:tc>
                  <a:txBody>
                    <a:bodyPr/>
                    <a:lstStyle/>
                    <a:p>
                      <a:pPr marL="0" marR="0" algn="ctr">
                        <a:spcBef>
                          <a:spcPts val="0"/>
                        </a:spcBef>
                        <a:spcAft>
                          <a:spcPts val="0"/>
                        </a:spcAft>
                      </a:pPr>
                      <a:r>
                        <a:rPr kumimoji="0" lang="en-US" sz="1800" b="1" kern="1200" dirty="0" smtClean="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SALES</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smtClean="0">
                          <a:solidFill>
                            <a:schemeClr val="tx1"/>
                          </a:solidFill>
                          <a:latin typeface="Cambria" pitchFamily="18" charset="0"/>
                          <a:ea typeface="+mn-ea"/>
                          <a:cs typeface="+mn-cs"/>
                        </a:rPr>
                        <a:t>BARODA</a:t>
                      </a:r>
                      <a:endParaRPr kumimoji="0" lang="en-US" sz="1800" kern="1200" dirty="0">
                        <a:solidFill>
                          <a:schemeClr val="tx1"/>
                        </a:solidFill>
                        <a:latin typeface="Cambria" pitchFamily="18" charset="0"/>
                        <a:ea typeface="+mn-ea"/>
                        <a:cs typeface="+mn-cs"/>
                      </a:endParaRPr>
                    </a:p>
                  </a:txBody>
                  <a:tcPr marL="68580" marR="68580" marT="0" marB="0" anchor="ctr">
                    <a:solidFill>
                      <a:srgbClr val="B7F7E2"/>
                    </a:solidFill>
                  </a:tcPr>
                </a:tc>
              </a:tr>
            </a:tbl>
          </a:graphicData>
        </a:graphic>
      </p:graphicFrame>
    </p:spTree>
    <p:extLst>
      <p:ext uri="{BB962C8B-B14F-4D97-AF65-F5344CB8AC3E}">
        <p14:creationId xmlns:p14="http://schemas.microsoft.com/office/powerpoint/2010/main" xmlns="" val="10886030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a:t>
            </a:r>
            <a:r>
              <a:rPr lang="en-US" sz="2400" dirty="0">
                <a:latin typeface="Arial" panose="020B0604020202020204" pitchFamily="34" charset="0"/>
                <a:cs typeface="Arial" panose="020B0604020202020204" pitchFamily="34" charset="0"/>
              </a:rPr>
              <a:t>*</a:t>
            </a:r>
            <a:r>
              <a:rPr lang="en-US" sz="2400" dirty="0" smtClean="0">
                <a:latin typeface="Arial"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a:t>
            </a:r>
            <a:r>
              <a:rPr lang="en-US" sz="2400" dirty="0" smtClean="0">
                <a:latin typeface="Arial" pitchFamily="34" charset="0"/>
                <a:cs typeface="Arial" pitchFamily="34" charset="0"/>
              </a:rPr>
              <a:t>table_references&gt;</a:t>
            </a:r>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smtClean="0">
                <a:latin typeface="Arial" pitchFamily="34" charset="0"/>
                <a:cs typeface="Arial" pitchFamily="34" charset="0"/>
              </a:rPr>
              <a:t> column-list</a:t>
            </a:r>
            <a:r>
              <a:rPr lang="en-US" sz="2400" dirty="0" smtClean="0">
                <a:solidFill>
                  <a:srgbClr val="298AE5"/>
                </a:solidFill>
                <a:latin typeface="Arial" panose="020B0604020202020204" pitchFamily="34" charset="0"/>
                <a:cs typeface="Arial" panose="020B0604020202020204"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smtClean="0">
                <a:latin typeface="Arial" pitchFamily="34" charset="0"/>
                <a:cs typeface="Arial" pitchFamily="34" charset="0"/>
              </a:rPr>
              <a:t> </a:t>
            </a:r>
            <a:r>
              <a:rPr lang="en-US" sz="2400" dirty="0">
                <a:latin typeface="Arial" pitchFamily="34" charset="0"/>
                <a:cs typeface="Arial" pitchFamily="34" charset="0"/>
              </a:rPr>
              <a:t>&lt;table_references&gt;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smtClean="0">
                <a:latin typeface="Arial" pitchFamily="34" charset="0"/>
                <a:cs typeface="Arial" pitchFamily="34" charset="0"/>
              </a:rPr>
              <a:t>Selection-List</a:t>
            </a:r>
            <a:endParaRPr lang="en-US" b="1" i="1" dirty="0">
              <a:latin typeface="Arial" pitchFamily="34" charset="0"/>
              <a:cs typeface="Arial" pitchFamily="34" charset="0"/>
            </a:endParaRP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xmlns="" val="16234247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Column - </a:t>
            </a:r>
            <a:r>
              <a:rPr lang="en-US" sz="4800" dirty="0">
                <a:solidFill>
                  <a:srgbClr val="DC525C"/>
                </a:solidFill>
                <a:latin typeface="Segoe UI Light" panose="020B0502040204020203" pitchFamily="34" charset="0"/>
                <a:cs typeface="Segoe UI Light" panose="020B0502040204020203" pitchFamily="34" charset="0"/>
              </a:rPr>
              <a:t>ALIAS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smtClean="0">
                <a:solidFill>
                  <a:srgbClr val="DD4A68"/>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smtClean="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smtClean="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smtClean="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smtClean="0">
                <a:latin typeface="Segoe UI Light" panose="020B0502040204020203" pitchFamily="34" charset="0"/>
                <a:cs typeface="Segoe UI Light" panose="020B0502040204020203" pitchFamily="34" charset="0"/>
              </a:rPr>
              <a:t>identifier </a:t>
            </a:r>
            <a:r>
              <a:rPr lang="en-IN" sz="2200" b="1" dirty="0" smtClean="0">
                <a:latin typeface="Segoe UI Light" panose="020B0502040204020203" pitchFamily="34" charset="0"/>
                <a:cs typeface="Segoe UI Light" panose="020B0502040204020203" pitchFamily="34" charset="0"/>
              </a:rPr>
              <a:t>( ` )</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or </a:t>
            </a:r>
            <a:r>
              <a:rPr lang="en-IN" sz="2200" b="1" i="1" dirty="0">
                <a:latin typeface="Segoe UI Light" panose="020B0502040204020203" pitchFamily="34" charset="0"/>
                <a:cs typeface="Segoe UI Light" panose="020B0502040204020203" pitchFamily="34" charset="0"/>
              </a:rPr>
              <a:t>string </a:t>
            </a:r>
            <a:r>
              <a:rPr lang="en-IN" sz="2200" b="1" i="1" dirty="0" smtClean="0">
                <a:latin typeface="Segoe UI Light" panose="020B0502040204020203" pitchFamily="34" charset="0"/>
                <a:cs typeface="Segoe UI Light" panose="020B0502040204020203" pitchFamily="34" charset="0"/>
              </a:rPr>
              <a:t>quoting </a:t>
            </a:r>
            <a:r>
              <a:rPr lang="en-IN" sz="2200" b="1" dirty="0" smtClean="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smtClean="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 </a:t>
            </a:r>
            <a:r>
              <a:rPr lang="en-IN" sz="2200" b="1" dirty="0" smtClean="0">
                <a:latin typeface="Segoe UI Light" panose="020B0502040204020203" pitchFamily="34" charset="0"/>
                <a:cs typeface="Segoe UI Light" panose="020B0502040204020203" pitchFamily="34" charset="0"/>
              </a:rPr>
              <a:t>)</a:t>
            </a:r>
            <a:r>
              <a:rPr lang="en-IN" sz="2200" dirty="0" smtClean="0">
                <a:latin typeface="Segoe UI Light" panose="020B0502040204020203" pitchFamily="34" charset="0"/>
                <a:cs typeface="Segoe UI Light" panose="020B0502040204020203" pitchFamily="34" charset="0"/>
              </a:rPr>
              <a:t> </a:t>
            </a:r>
            <a:r>
              <a:rPr lang="en-IN" sz="2200" dirty="0">
                <a:latin typeface="Segoe UI Light" panose="020B0502040204020203" pitchFamily="34" charset="0"/>
                <a:cs typeface="Segoe UI Light" panose="020B0502040204020203" pitchFamily="34" charset="0"/>
              </a:rPr>
              <a:t>characters.</a:t>
            </a:r>
          </a:p>
        </p:txBody>
      </p:sp>
    </p:spTree>
    <p:extLst>
      <p:ext uri="{BB962C8B-B14F-4D97-AF65-F5344CB8AC3E}">
        <p14:creationId xmlns:p14="http://schemas.microsoft.com/office/powerpoint/2010/main" xmlns="" val="20729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itchFamily="34" charset="0"/>
                <a:cs typeface="Arial"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smtClean="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dirty="0">
                <a:latin typeface="Arial" panose="020B0604020202020204" pitchFamily="34" charset="0"/>
                <a:cs typeface="Arial" panose="020B0604020202020204" pitchFamily="34" charset="0"/>
              </a:rPr>
              <a:t>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xmlns="" val="3722667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EMPNO</a:t>
            </a:r>
            <a:r>
              <a:rPr lang="en-US" dirty="0" smtClean="0">
                <a:solidFill>
                  <a:srgbClr val="DD4A68"/>
                </a:solidFill>
                <a:latin typeface="Arial" panose="020B0604020202020204" pitchFamily="34" charset="0"/>
                <a:ea typeface="Times New Roman" panose="02020603050405020304" pitchFamily="18" charset="0"/>
              </a:rPr>
              <a:t> as </a:t>
            </a:r>
            <a:r>
              <a:rPr lang="en-US" dirty="0">
                <a:solidFill>
                  <a:srgbClr val="DD4A68"/>
                </a:solidFill>
                <a:latin typeface="Arial" panose="020B0604020202020204" pitchFamily="34" charset="0"/>
                <a:ea typeface="Times New Roman" panose="02020603050405020304" pitchFamily="18" charset="0"/>
              </a:rPr>
              <a:t>EmployeeNumber,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Employee 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ENAME</a:t>
            </a:r>
            <a:r>
              <a:rPr lang="en-US" dirty="0" smtClean="0">
                <a:solidFill>
                  <a:srgbClr val="DD4A68"/>
                </a:solidFill>
                <a:latin typeface="Arial" panose="020B0604020202020204" pitchFamily="34" charset="0"/>
                <a:ea typeface="Times New Roman" panose="02020603050405020304" pitchFamily="18" charset="0"/>
              </a:rPr>
              <a:t> 'Employee </a:t>
            </a:r>
            <a:r>
              <a:rPr lang="en-US" dirty="0">
                <a:solidFill>
                  <a:srgbClr val="DD4A68"/>
                </a:solidFill>
                <a:latin typeface="Arial" panose="020B0604020202020204" pitchFamily="34" charset="0"/>
                <a:ea typeface="Times New Roman" panose="02020603050405020304" pitchFamily="18" charset="0"/>
              </a:rPr>
              <a:t>Name'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smtClean="0">
                <a:latin typeface="Arial" pitchFamily="34" charset="0"/>
                <a:cs typeface="Arial" pitchFamily="34" charset="0"/>
              </a:rPr>
              <a:t> </a:t>
            </a:r>
            <a:r>
              <a:rPr lang="en-US" sz="1600" dirty="0">
                <a:latin typeface="Arial" pitchFamily="34" charset="0"/>
                <a:cs typeface="Arial" pitchFamily="34"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sz="1600" dirty="0" smtClean="0">
                <a:latin typeface="Arial" pitchFamily="34" charset="0"/>
                <a:cs typeface="Arial" pitchFamily="34" charset="0"/>
              </a:rPr>
              <a:t> EMP </a:t>
            </a:r>
            <a:r>
              <a:rPr lang="en-US" sz="1600" dirty="0">
                <a:latin typeface="Arial" pitchFamily="34" charset="0"/>
                <a:cs typeface="Arial" pitchFamily="34" charset="0"/>
              </a:rPr>
              <a:t>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xmlns="" val="4118219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a:t>
            </a:r>
            <a:r>
              <a:rPr lang="en-IN" dirty="0" smtClean="0">
                <a:solidFill>
                  <a:srgbClr val="DC525C"/>
                </a:solidFill>
                <a:latin typeface="Segoe UI Light" panose="020B0502040204020203" pitchFamily="34" charset="0"/>
                <a:cs typeface="Segoe UI Light" panose="020B0502040204020203" pitchFamily="34" charset="0"/>
              </a:rPr>
              <a:t>management </a:t>
            </a:r>
            <a:r>
              <a:rPr lang="en-IN" dirty="0">
                <a:solidFill>
                  <a:srgbClr val="DC525C"/>
                </a:solidFill>
                <a:latin typeface="Segoe UI Light" panose="020B0502040204020203" pitchFamily="34" charset="0"/>
                <a:cs typeface="Segoe UI Light" panose="020B0502040204020203" pitchFamily="34" charset="0"/>
              </a:rPr>
              <a:t>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xmlns="" val="2118343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r>
              <a:rPr lang="en-IN" sz="2000" dirty="0" smtClean="0">
                <a:latin typeface="Arial" pitchFamily="34" charset="0"/>
                <a:ea typeface="+mj-ea"/>
                <a:cs typeface="Arial" pitchFamily="34" charset="0"/>
              </a:rPr>
              <a:t>.</a:t>
            </a:r>
            <a:endParaRPr lang="en-IN" sz="2000" dirty="0">
              <a:latin typeface="Arial" pitchFamily="34" charset="0"/>
              <a:ea typeface="+mj-ea"/>
              <a:cs typeface="Arial" pitchFamily="34" charset="0"/>
            </a:endParaRP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smtClean="0">
                <a:solidFill>
                  <a:srgbClr val="FECF84"/>
                </a:solidFill>
                <a:latin typeface="inherit"/>
              </a:rPr>
              <a:t>SELECT </a:t>
            </a:r>
            <a:r>
              <a:rPr lang="en-IN" sz="2000" dirty="0" smtClean="0">
                <a:solidFill>
                  <a:srgbClr val="FFFFFF"/>
                </a:solidFill>
                <a:latin typeface="Liberation Mono"/>
              </a:rPr>
              <a:t>orderNumber</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smtClean="0">
                <a:solidFill>
                  <a:srgbClr val="FFFFFF"/>
                </a:solidFill>
                <a:latin typeface="Liberation Mono"/>
              </a:rPr>
              <a:t>.`, </a:t>
            </a:r>
            <a:r>
              <a:rPr lang="en-IN" sz="2000" dirty="0" smtClean="0">
                <a:solidFill>
                  <a:srgbClr val="B1758C"/>
                </a:solidFill>
                <a:latin typeface="inherit"/>
              </a:rPr>
              <a:t>SUM</a:t>
            </a:r>
            <a:r>
              <a:rPr lang="en-IN" sz="2000" dirty="0" smtClean="0">
                <a:solidFill>
                  <a:srgbClr val="FFFFFF"/>
                </a:solidFill>
                <a:latin typeface="Liberation Mono"/>
              </a:rPr>
              <a:t>(price</a:t>
            </a:r>
            <a:r>
              <a:rPr lang="en-IN" sz="2000" dirty="0" smtClean="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smtClean="0">
                <a:solidFill>
                  <a:srgbClr val="FFFFFF"/>
                </a:solidFill>
                <a:latin typeface="Liberation Mono"/>
              </a:rPr>
              <a:t>quantity)</a:t>
            </a:r>
            <a:r>
              <a:rPr lang="en-IN" sz="2000" dirty="0" smtClean="0">
                <a:solidFill>
                  <a:srgbClr val="82ADC9"/>
                </a:solidFill>
                <a:latin typeface="inherit"/>
              </a:rPr>
              <a:t> </a:t>
            </a:r>
            <a:r>
              <a:rPr lang="en-IN" sz="2000" dirty="0">
                <a:solidFill>
                  <a:srgbClr val="FFFFFF"/>
                </a:solidFill>
                <a:latin typeface="Liberation Mono"/>
              </a:rPr>
              <a:t>total</a:t>
            </a:r>
          </a:p>
          <a:p>
            <a:pPr latinLnBrk="1"/>
            <a:r>
              <a:rPr lang="en-IN" sz="2000" dirty="0" smtClean="0">
                <a:solidFill>
                  <a:srgbClr val="FECF84"/>
                </a:solidFill>
                <a:latin typeface="inherit"/>
              </a:rPr>
              <a:t>FROM </a:t>
            </a:r>
            <a:r>
              <a:rPr lang="en-IN" sz="2000" dirty="0" smtClean="0">
                <a:solidFill>
                  <a:srgbClr val="FFFFFF"/>
                </a:solidFill>
                <a:latin typeface="Liberation Mono"/>
              </a:rPr>
              <a:t>orderdetails</a:t>
            </a:r>
            <a:endParaRPr lang="en-IN" sz="2000" dirty="0">
              <a:solidFill>
                <a:srgbClr val="FFFFFF"/>
              </a:solidFill>
              <a:latin typeface="Liberation Mono"/>
            </a:endParaRPr>
          </a:p>
          <a:p>
            <a:pPr latinLnBrk="1"/>
            <a:r>
              <a:rPr lang="en-IN" sz="2000" dirty="0">
                <a:solidFill>
                  <a:srgbClr val="FECF84"/>
                </a:solidFill>
                <a:latin typeface="inherit"/>
              </a:rPr>
              <a:t>GROUP</a:t>
            </a:r>
            <a:r>
              <a:rPr lang="en-IN" sz="2000" dirty="0">
                <a:solidFill>
                  <a:srgbClr val="82ADC9"/>
                </a:solidFill>
                <a:latin typeface="inherit"/>
              </a:rPr>
              <a:t> </a:t>
            </a:r>
            <a:r>
              <a:rPr lang="en-IN" sz="2000" dirty="0" smtClean="0">
                <a:solidFill>
                  <a:srgbClr val="FECF84"/>
                </a:solidFill>
                <a:latin typeface="inherit"/>
              </a:rPr>
              <a:t>BY </a:t>
            </a:r>
            <a:r>
              <a:rPr lang="en-IN" sz="2000" dirty="0" smtClean="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smtClean="0">
                <a:solidFill>
                  <a:srgbClr val="FECF84"/>
                </a:solidFill>
                <a:latin typeface="inherit"/>
              </a:rPr>
              <a:t>HAVING </a:t>
            </a:r>
            <a:r>
              <a:rPr lang="en-IN" sz="2000" dirty="0" smtClean="0">
                <a:solidFill>
                  <a:srgbClr val="FFFFFF"/>
                </a:solidFill>
                <a:latin typeface="Liberation Mono"/>
              </a:rPr>
              <a:t>total</a:t>
            </a:r>
            <a:r>
              <a:rPr lang="en-IN" sz="2000" dirty="0" smtClean="0">
                <a:solidFill>
                  <a:srgbClr val="82ADC9"/>
                </a:solidFill>
                <a:latin typeface="inherit"/>
              </a:rPr>
              <a:t> </a:t>
            </a:r>
            <a:r>
              <a:rPr lang="en-IN" sz="2000" dirty="0">
                <a:solidFill>
                  <a:srgbClr val="82ADC9"/>
                </a:solidFill>
                <a:latin typeface="inherit"/>
              </a:rPr>
              <a:t>&gt;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xmlns="" val="26811779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a:t>
            </a:r>
            <a:r>
              <a:rPr lang="en-US" sz="4800" dirty="0" smtClean="0">
                <a:solidFill>
                  <a:srgbClr val="DC525C"/>
                </a:solidFill>
                <a:latin typeface="Segoe UI Light" panose="020B0502040204020203" pitchFamily="34" charset="0"/>
                <a:cs typeface="Segoe UI Light" panose="020B0502040204020203" pitchFamily="34" charset="0"/>
              </a:rPr>
              <a:t>- EXPRESSIONS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smtClean="0">
                <a:solidFill>
                  <a:srgbClr val="006C86"/>
                </a:solidFill>
              </a:rPr>
              <a:t>"</a:t>
            </a:r>
            <a:r>
              <a:rPr lang="en-US" sz="2000" b="1" dirty="0" smtClean="0">
                <a:solidFill>
                  <a:srgbClr val="006C86"/>
                </a:solidFill>
              </a:rPr>
              <a:t>Strings</a:t>
            </a:r>
            <a:r>
              <a:rPr lang="en-US" sz="2000" dirty="0" smtClean="0">
                <a:solidFill>
                  <a:srgbClr val="006C86"/>
                </a:solidFill>
              </a:rPr>
              <a:t> are automatically converted to numbers and numbers to </a:t>
            </a:r>
            <a:r>
              <a:rPr lang="en-US" sz="2000" b="1" dirty="0" smtClean="0">
                <a:solidFill>
                  <a:srgbClr val="006C86"/>
                </a:solidFill>
              </a:rPr>
              <a:t>strings</a:t>
            </a:r>
            <a:r>
              <a:rPr lang="en-US" sz="2000" dirty="0" smtClean="0">
                <a:solidFill>
                  <a:srgbClr val="006C86"/>
                </a:solidFill>
              </a:rPr>
              <a:t> as necessary." This means that in order to compare a </a:t>
            </a:r>
            <a:r>
              <a:rPr lang="en-US" sz="2000" b="1" dirty="0" smtClean="0">
                <a:solidFill>
                  <a:srgbClr val="006C86"/>
                </a:solidFill>
              </a:rPr>
              <a:t>string</a:t>
            </a:r>
            <a:r>
              <a:rPr lang="en-US" sz="2000" dirty="0" smtClean="0">
                <a:solidFill>
                  <a:srgbClr val="006C86"/>
                </a:solidFill>
              </a:rPr>
              <a:t> to a number, it tries to parse a number from the start of the </a:t>
            </a:r>
            <a:r>
              <a:rPr lang="en-US" sz="2000" b="1" dirty="0" smtClean="0">
                <a:solidFill>
                  <a:srgbClr val="006C86"/>
                </a:solidFill>
              </a:rPr>
              <a:t>string</a:t>
            </a:r>
            <a:r>
              <a:rPr lang="en-US" sz="2000" dirty="0" smtClean="0">
                <a:solidFill>
                  <a:srgbClr val="006C86"/>
                </a:solidFill>
              </a:rPr>
              <a:t>. In this case there is no number there, so it converts to </a:t>
            </a:r>
            <a:r>
              <a:rPr lang="en-US" sz="2000" b="1" dirty="0" smtClean="0">
                <a:solidFill>
                  <a:srgbClr val="006C86"/>
                </a:solidFill>
              </a:rPr>
              <a:t>0</a:t>
            </a:r>
            <a:r>
              <a:rPr lang="en-US" sz="2000" dirty="0" smtClean="0">
                <a:solidFill>
                  <a:srgbClr val="006C86"/>
                </a:solidFill>
              </a:rPr>
              <a:t>, and </a:t>
            </a:r>
            <a:r>
              <a:rPr lang="en-US" sz="2000" b="1" dirty="0" smtClean="0">
                <a:solidFill>
                  <a:srgbClr val="006C86"/>
                </a:solidFill>
              </a:rPr>
              <a:t>0</a:t>
            </a:r>
            <a:r>
              <a:rPr lang="en-US" sz="2000" dirty="0" smtClean="0">
                <a:solidFill>
                  <a:srgbClr val="006C86"/>
                </a:solidFill>
              </a:rPr>
              <a:t> = </a:t>
            </a:r>
            <a:r>
              <a:rPr lang="en-US" sz="2000" b="1" dirty="0" smtClean="0">
                <a:solidFill>
                  <a:srgbClr val="006C86"/>
                </a:solidFill>
              </a:rPr>
              <a:t>0</a:t>
            </a:r>
            <a:r>
              <a:rPr lang="en-US" sz="2000" dirty="0" smtClean="0">
                <a:solidFill>
                  <a:srgbClr val="006C86"/>
                </a:solidFill>
              </a:rPr>
              <a:t> is true.</a:t>
            </a:r>
            <a:endParaRPr lang="en-US" sz="2000" dirty="0">
              <a:solidFill>
                <a:srgbClr val="006C86"/>
              </a:solidFill>
            </a:endParaRPr>
          </a:p>
        </p:txBody>
      </p:sp>
      <p:sp>
        <p:nvSpPr>
          <p:cNvPr id="4" name="Rectangle 3"/>
          <p:cNvSpPr/>
          <p:nvPr/>
        </p:nvSpPr>
        <p:spPr>
          <a:xfrm>
            <a:off x="428596" y="357166"/>
            <a:ext cx="8215370" cy="646331"/>
          </a:xfrm>
          <a:prstGeom prst="rect">
            <a:avLst/>
          </a:prstGeom>
        </p:spPr>
        <p:txBody>
          <a:bodyPr wrap="square">
            <a:spAutoFit/>
          </a:bodyPr>
          <a:lstStyle/>
          <a:p>
            <a:r>
              <a:rPr lang="en-US" dirty="0" smtClean="0"/>
              <a:t>select ename, substr(ename,1, 4), hex(substr(ename,1, 4)), cast(</a:t>
            </a:r>
            <a:r>
              <a:rPr lang="en-US" dirty="0" err="1" smtClean="0"/>
              <a:t>unhex</a:t>
            </a:r>
            <a:r>
              <a:rPr lang="en-US" dirty="0" smtClean="0"/>
              <a:t>(hex(substr(ename,1, 4))) as char(1000) CHARACTER SET utf8) from emp;</a:t>
            </a:r>
            <a:endParaRPr lang="en-US" dirty="0"/>
          </a:p>
        </p:txBody>
      </p:sp>
    </p:spTree>
    <p:extLst>
      <p:ext uri="{BB962C8B-B14F-4D97-AF65-F5344CB8AC3E}">
        <p14:creationId xmlns:p14="http://schemas.microsoft.com/office/powerpoint/2010/main" xmlns="" val="8617918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smtClean="0">
                <a:solidFill>
                  <a:srgbClr val="92D050"/>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a:t>
            </a:r>
            <a:r>
              <a:rPr lang="en-US" dirty="0" smtClean="0">
                <a:latin typeface="Arial" pitchFamily="34" charset="0"/>
                <a:cs typeface="Arial" pitchFamily="34" charset="0"/>
              </a:rPr>
              <a:t>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smtClean="0">
                <a:solidFill>
                  <a:srgbClr val="92D050"/>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'a1</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a:t>
            </a:r>
            <a:r>
              <a:rPr lang="en-IN" dirty="0" smtClean="0">
                <a:solidFill>
                  <a:srgbClr val="92D050"/>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IN"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smtClean="0">
                <a:solidFill>
                  <a:srgbClr val="92D050"/>
                </a:solidFill>
                <a:latin typeface="Arial" panose="020B0604020202020204" pitchFamily="34" charset="0"/>
                <a:ea typeface="Times New Roman" panose="02020603050405020304" pitchFamily="18" charset="0"/>
              </a:rPr>
              <a:t>'1a' </a:t>
            </a:r>
            <a:r>
              <a:rPr lang="en-US" dirty="0" smtClean="0">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 1</a:t>
            </a:r>
            <a:r>
              <a:rPr lang="en-US" dirty="0" smtClean="0">
                <a:latin typeface="Arial" panose="020B0604020202020204" pitchFamily="34" charset="0"/>
                <a:ea typeface="Times New Roman" panose="02020603050405020304" pitchFamily="18" charset="0"/>
              </a:rPr>
              <a:t>;</a:t>
            </a:r>
            <a:endParaRPr lang="en-US" dirty="0" smtClean="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smtClean="0">
                <a:solidFill>
                  <a:srgbClr val="DD4A68"/>
                </a:solidFill>
                <a:latin typeface="Arial" panose="020B0604020202020204" pitchFamily="34" charset="0"/>
                <a:ea typeface="Times New Roman" panose="02020603050405020304" pitchFamily="18" charset="0"/>
              </a:rPr>
              <a:t> 'New </a:t>
            </a:r>
            <a:r>
              <a:rPr lang="en-US" dirty="0">
                <a:solidFill>
                  <a:srgbClr val="DD4A68"/>
                </a:solidFill>
                <a:latin typeface="Arial" panose="020B0604020202020204" pitchFamily="34" charset="0"/>
                <a:ea typeface="Times New Roman" panose="02020603050405020304" pitchFamily="18" charset="0"/>
              </a:rPr>
              <a:t>Salary'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smtClean="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SAL</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31038170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xmlns="" val="17541973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Comparison </a:t>
            </a:r>
            <a:r>
              <a:rPr lang="en-IN" sz="3200" b="1" i="1" dirty="0">
                <a:solidFill>
                  <a:srgbClr val="FFFF00"/>
                </a:solidFill>
                <a:latin typeface="Arial" pitchFamily="34" charset="0"/>
                <a:cs typeface="Arial" pitchFamily="34" charset="0"/>
              </a:rPr>
              <a:t>Functions </a:t>
            </a:r>
            <a:r>
              <a:rPr lang="en-IN" sz="3200" b="1" i="1" dirty="0" smtClean="0">
                <a:solidFill>
                  <a:srgbClr val="FFFF00"/>
                </a:solidFill>
                <a:latin typeface="Arial" pitchFamily="34" charset="0"/>
                <a:cs typeface="Arial" pitchFamily="34" charset="0"/>
              </a:rPr>
              <a:t>and Operator</a:t>
            </a:r>
            <a:endParaRPr lang="en-IN" sz="3200" b="1" i="1" dirty="0">
              <a:solidFill>
                <a:srgbClr val="FFFF00"/>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gridCol w="5867400"/>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IN</a:t>
                      </a:r>
                      <a:r>
                        <a:rPr lang="en-IN" sz="1700" u="none" strike="noStrike" dirty="0" smtClean="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1780249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BETWEEN </a:t>
            </a:r>
            <a:r>
              <a:rPr lang="en-IN" sz="3200" b="1" i="1" dirty="0">
                <a:solidFill>
                  <a:srgbClr val="FFFF00"/>
                </a:solidFill>
                <a:latin typeface="Arial" pitchFamily="34" charset="0"/>
                <a:cs typeface="Arial" pitchFamily="34" charset="0"/>
              </a:rPr>
              <a:t>... AND </a:t>
            </a:r>
            <a:r>
              <a:rPr lang="en-IN" sz="3200" b="1" i="1" dirty="0" smtClean="0">
                <a:solidFill>
                  <a:srgbClr val="FFFF00"/>
                </a:solidFill>
                <a:latin typeface="Arial" pitchFamily="34" charset="0"/>
                <a:cs typeface="Arial" pitchFamily="34" charset="0"/>
              </a:rPr>
              <a:t>...</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a:t>
            </a:r>
            <a:r>
              <a:rPr lang="en-IN" dirty="0" smtClean="0">
                <a:solidFill>
                  <a:srgbClr val="FDE139"/>
                </a:solidFill>
              </a:rPr>
              <a:t>values</a:t>
            </a:r>
            <a:endParaRPr lang="en-IN" dirty="0">
              <a:solidFill>
                <a:srgbClr val="FDE139"/>
              </a:solidFill>
            </a:endParaRP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a:t>
            </a:r>
            <a:r>
              <a:rPr lang="en-IN" sz="2000" dirty="0" smtClean="0">
                <a:solidFill>
                  <a:srgbClr val="006C86"/>
                </a:solidFill>
                <a:latin typeface="Arial" panose="020B0604020202020204" pitchFamily="34" charset="0"/>
                <a:cs typeface="Arial" panose="020B0604020202020204" pitchFamily="34" charset="0"/>
              </a:rPr>
              <a:t>begin_expr, and end_expr</a:t>
            </a:r>
            <a:r>
              <a:rPr lang="en-IN" sz="2000" dirty="0">
                <a:solidFill>
                  <a:srgbClr val="006C86"/>
                </a:solidFill>
                <a:latin typeface="Arial" panose="020B0604020202020204" pitchFamily="34" charset="0"/>
                <a:cs typeface="Arial" panose="020B0604020202020204" pitchFamily="34" charset="0"/>
              </a:rPr>
              <a:t>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smtClean="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a:t>
            </a:r>
            <a:r>
              <a:rPr lang="en-IN" sz="2200" dirty="0" smtClean="0">
                <a:latin typeface="Segoe UI Light" panose="020B0502040204020203" pitchFamily="34" charset="0"/>
                <a:cs typeface="Segoe UI Light" panose="020B0502040204020203" pitchFamily="34" charset="0"/>
              </a:rPr>
              <a:t>whereas for </a:t>
            </a:r>
            <a:r>
              <a:rPr lang="en-IN" sz="2200" dirty="0">
                <a:latin typeface="Segoe UI Light" panose="020B0502040204020203" pitchFamily="34" charset="0"/>
                <a:cs typeface="Segoe UI Light" panose="020B0502040204020203" pitchFamily="34" charset="0"/>
              </a:rPr>
              <a:t>Alias is 256 characters.</a:t>
            </a:r>
          </a:p>
        </p:txBody>
      </p:sp>
    </p:spTree>
    <p:extLst>
      <p:ext uri="{BB962C8B-B14F-4D97-AF65-F5344CB8AC3E}">
        <p14:creationId xmlns:p14="http://schemas.microsoft.com/office/powerpoint/2010/main" xmlns="" val="20694903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xmlns="" val="25839645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Column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whichever table used in the statement contains a column of that name.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default database.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db_name.tbl_name.col_name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column </a:t>
                      </a:r>
                      <a:r>
                        <a:rPr lang="en-IN" sz="1600" b="1" i="1" dirty="0" smtClean="0">
                          <a:effectLst/>
                          <a:latin typeface="Arial" panose="020B0604020202020204" pitchFamily="34" charset="0"/>
                          <a:cs typeface="Arial" panose="020B0604020202020204" pitchFamily="34" charset="0"/>
                        </a:rPr>
                        <a:t>col_name</a:t>
                      </a:r>
                      <a:r>
                        <a:rPr lang="en-IN" sz="1600" dirty="0" smtClean="0">
                          <a:effectLst/>
                          <a:latin typeface="Arial" panose="020B0604020202020204" pitchFamily="34" charset="0"/>
                          <a:cs typeface="Arial" panose="020B0604020202020204" pitchFamily="34" charset="0"/>
                        </a:rPr>
                        <a:t> from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of the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3731712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a:t>
            </a:r>
            <a:r>
              <a:rPr lang="en-IN" sz="2400" dirty="0" smtClean="0">
                <a:latin typeface="Arial" panose="020B0604020202020204" pitchFamily="34" charset="0"/>
                <a:cs typeface="Arial" panose="020B0604020202020204" pitchFamily="34" charset="0"/>
              </a:rPr>
              <a:t>software </a:t>
            </a:r>
            <a:r>
              <a:rPr lang="en-IN" sz="2400" dirty="0">
                <a:latin typeface="Arial" panose="020B0604020202020204" pitchFamily="34" charset="0"/>
                <a:cs typeface="Arial" panose="020B0604020202020204" pitchFamily="34" charset="0"/>
              </a:rPr>
              <a:t>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a:t>
            </a:r>
            <a:r>
              <a:rPr lang="en-IN" sz="2400" dirty="0" smtClean="0">
                <a:solidFill>
                  <a:srgbClr val="C00000"/>
                </a:solidFill>
                <a:latin typeface="Arial" panose="020B0604020202020204" pitchFamily="34" charset="0"/>
                <a:cs typeface="Arial" panose="020B0604020202020204" pitchFamily="34" charset="0"/>
              </a:rPr>
              <a:t>read, update,</a:t>
            </a:r>
            <a:r>
              <a:rPr lang="en-IN" sz="2400" dirty="0" smtClean="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smtClean="0">
                <a:solidFill>
                  <a:srgbClr val="C00000"/>
                </a:solidFill>
                <a:latin typeface="Arial" panose="020B0604020202020204" pitchFamily="34" charset="0"/>
                <a:cs typeface="Arial" panose="020B0604020202020204" pitchFamily="34" charset="0"/>
              </a:rPr>
              <a:t>delete</a:t>
            </a:r>
            <a:r>
              <a:rPr lang="en-IN" sz="2400" dirty="0" smtClean="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Not Secured</a:t>
            </a: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smtClean="0">
                <a:solidFill>
                  <a:srgbClr val="0070C0"/>
                </a:solidFill>
                <a:latin typeface="Calibri" panose="020F0502020204030204" pitchFamily="34" charset="0"/>
                <a:cs typeface="Calibri" panose="020F0502020204030204" pitchFamily="34" charset="0"/>
              </a:rPr>
              <a:t>No Relationship </a:t>
            </a:r>
            <a:r>
              <a:rPr lang="en-IN" sz="2400" i="1" dirty="0">
                <a:solidFill>
                  <a:srgbClr val="0070C0"/>
                </a:solidFill>
                <a:latin typeface="Calibri" panose="020F0502020204030204" pitchFamily="34" charset="0"/>
                <a:cs typeface="Calibri" panose="020F0502020204030204" pitchFamily="34" charset="0"/>
              </a:rPr>
              <a:t>(PK/FK)</a:t>
            </a:r>
          </a:p>
        </p:txBody>
      </p:sp>
    </p:spTree>
    <p:extLst>
      <p:ext uri="{BB962C8B-B14F-4D97-AF65-F5344CB8AC3E}">
        <p14:creationId xmlns:p14="http://schemas.microsoft.com/office/powerpoint/2010/main" xmlns="" val="2697353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a:t>
            </a:r>
            <a:r>
              <a:rPr lang="en-IN" sz="1600" b="1" dirty="0" smtClean="0">
                <a:latin typeface="Arial" panose="020B0604020202020204" pitchFamily="34" charset="0"/>
                <a:cs typeface="Arial" panose="020B0604020202020204" pitchFamily="34" charset="0"/>
              </a:rPr>
              <a:t>using </a:t>
            </a:r>
            <a:r>
              <a:rPr lang="en-IN" sz="1600" b="1" dirty="0">
                <a:latin typeface="Arial" panose="020B0604020202020204" pitchFamily="34" charset="0"/>
                <a:cs typeface="Arial" panose="020B0604020202020204" pitchFamily="34" charset="0"/>
              </a:rPr>
              <a:t>any of the following </a:t>
            </a:r>
            <a:r>
              <a:rPr lang="en-IN" sz="1600" b="1" dirty="0" smtClean="0">
                <a:latin typeface="Arial" panose="020B0604020202020204" pitchFamily="34" charset="0"/>
                <a:cs typeface="Arial" panose="020B0604020202020204" pitchFamily="34" charset="0"/>
              </a:rPr>
              <a:t>forms.</a:t>
            </a:r>
            <a:endParaRPr lang="en-IN" sz="16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gridCol w="5943600"/>
              </a:tblGrid>
              <a:tr h="442383">
                <a:tc>
                  <a:txBody>
                    <a:bodyPr/>
                    <a:lstStyle/>
                    <a:p>
                      <a:r>
                        <a:rPr lang="en-IN" dirty="0" smtClean="0">
                          <a:latin typeface="Arial" panose="020B0604020202020204" pitchFamily="34" charset="0"/>
                          <a:cs typeface="Arial" panose="020B0604020202020204" pitchFamily="34" charset="0"/>
                        </a:rPr>
                        <a:t>Table Reference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Description</a:t>
                      </a:r>
                      <a:endParaRPr lang="en-IN" dirty="0">
                        <a:latin typeface="Arial" panose="020B0604020202020204" pitchFamily="34" charset="0"/>
                        <a:cs typeface="Arial" panose="020B0604020202020204" pitchFamily="34" charset="0"/>
                      </a:endParaRPr>
                    </a:p>
                  </a:txBody>
                  <a:tcPr/>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table used in the statement to fetch the data.</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marL="0" algn="l" rtl="0" eaLnBrk="1" fontAlgn="t" latinLnBrk="0" hangingPunct="1"/>
                      <a:r>
                        <a:rPr kumimoji="0" lang="en-IN" sz="1600" kern="1200" dirty="0" smtClean="0">
                          <a:solidFill>
                            <a:srgbClr val="0077AA"/>
                          </a:solidFill>
                          <a:latin typeface="Liberation Mono"/>
                          <a:ea typeface="+mn-ea"/>
                          <a:cs typeface="+mn-cs"/>
                        </a:rPr>
                        <a:t>db_name.tbl_name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The table </a:t>
                      </a:r>
                      <a:r>
                        <a:rPr lang="en-IN" sz="1600" b="1" i="1" dirty="0" smtClean="0">
                          <a:effectLst/>
                          <a:latin typeface="Arial" panose="020B0604020202020204" pitchFamily="34" charset="0"/>
                          <a:cs typeface="Arial" panose="020B0604020202020204" pitchFamily="34" charset="0"/>
                        </a:rPr>
                        <a:t>tbl_name</a:t>
                      </a:r>
                      <a:r>
                        <a:rPr lang="en-IN" sz="1600" dirty="0" smtClean="0">
                          <a:effectLst/>
                          <a:latin typeface="Arial" panose="020B0604020202020204" pitchFamily="34" charset="0"/>
                          <a:cs typeface="Arial" panose="020B0604020202020204" pitchFamily="34" charset="0"/>
                        </a:rPr>
                        <a:t> from whichever database </a:t>
                      </a:r>
                      <a:r>
                        <a:rPr lang="en-IN" sz="1600" b="1" i="1" dirty="0" smtClean="0">
                          <a:effectLst/>
                          <a:latin typeface="Arial" panose="020B0604020202020204" pitchFamily="34" charset="0"/>
                          <a:cs typeface="Arial" panose="020B0604020202020204" pitchFamily="34" charset="0"/>
                        </a:rPr>
                        <a:t>db_name</a:t>
                      </a:r>
                      <a:r>
                        <a:rPr lang="en-IN" sz="1600" dirty="0" smtClean="0">
                          <a:effectLst/>
                          <a:latin typeface="Arial" panose="020B0604020202020204" pitchFamily="34" charset="0"/>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smtClean="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smtClean="0">
              <a:latin typeface="Arial" pitchFamily="34" charset="0"/>
              <a:ea typeface="+mj-ea"/>
              <a:cs typeface="Arial" pitchFamily="34" charset="0"/>
            </a:endParaRPr>
          </a:p>
        </p:txBody>
      </p:sp>
    </p:spTree>
    <p:extLst>
      <p:ext uri="{BB962C8B-B14F-4D97-AF65-F5344CB8AC3E}">
        <p14:creationId xmlns:p14="http://schemas.microsoft.com/office/powerpoint/2010/main" xmlns="" val="12654397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5189047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smtClean="0">
                <a:solidFill>
                  <a:srgbClr val="222222"/>
                </a:solidFill>
                <a:latin typeface="arial" panose="020B0604020202020204" pitchFamily="34" charset="0"/>
              </a:rPr>
              <a:t>The</a:t>
            </a:r>
            <a:r>
              <a:rPr lang="en-IN" b="1" dirty="0" smtClean="0">
                <a:solidFill>
                  <a:srgbClr val="222222"/>
                </a:solidFill>
                <a:latin typeface="arial" panose="020B0604020202020204" pitchFamily="34" charset="0"/>
              </a:rPr>
              <a:t> NULL value </a:t>
            </a:r>
            <a:r>
              <a:rPr lang="en-IN" dirty="0" smtClean="0">
                <a:solidFill>
                  <a:srgbClr val="222222"/>
                </a:solidFill>
                <a:latin typeface="arial" panose="020B0604020202020204" pitchFamily="34" charset="0"/>
              </a:rPr>
              <a:t>is special. It </a:t>
            </a:r>
            <a:r>
              <a:rPr lang="en-IN" dirty="0">
                <a:solidFill>
                  <a:srgbClr val="222222"/>
                </a:solidFill>
                <a:latin typeface="arial" panose="020B0604020202020204" pitchFamily="34" charset="0"/>
              </a:rPr>
              <a:t>means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smtClean="0">
                <a:solidFill>
                  <a:srgbClr val="222222"/>
                </a:solidFill>
                <a:latin typeface="arial" panose="020B0604020202020204" pitchFamily="34" charset="0"/>
              </a:rPr>
              <a:t>UNKNOWN VALUE</a:t>
            </a:r>
            <a:r>
              <a:rPr lang="en-IN" b="1" dirty="0" smtClean="0">
                <a:solidFill>
                  <a:srgbClr val="222222"/>
                </a:solidFill>
                <a:latin typeface="arial" panose="020B0604020202020204" pitchFamily="34" charset="0"/>
              </a:rPr>
              <a:t>"</a:t>
            </a:r>
            <a:r>
              <a:rPr lang="en-IN" dirty="0" smtClean="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smtClean="0">
                <a:solidFill>
                  <a:srgbClr val="222222"/>
                </a:solidFill>
                <a:latin typeface="arial" panose="020B0604020202020204" pitchFamily="34" charset="0"/>
              </a:rPr>
              <a:t>undefined</a:t>
            </a:r>
            <a:r>
              <a:rPr lang="en-IN" dirty="0" smtClean="0">
                <a:solidFill>
                  <a:srgbClr val="222222"/>
                </a:solidFill>
                <a:latin typeface="arial" panose="020B0604020202020204" pitchFamily="34" charset="0"/>
              </a:rPr>
              <a:t> (</a:t>
            </a:r>
            <a:r>
              <a:rPr lang="en-IN" b="1" dirty="0" smtClean="0">
                <a:solidFill>
                  <a:srgbClr val="222222"/>
                </a:solidFill>
                <a:latin typeface="arial" panose="020B0604020202020204" pitchFamily="34" charset="0"/>
              </a:rPr>
              <a:t>NULL</a:t>
            </a:r>
            <a:r>
              <a:rPr lang="en-IN" dirty="0" smtClean="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smtClean="0">
                <a:solidFill>
                  <a:srgbClr val="222222"/>
                </a:solidFill>
                <a:latin typeface="arial" panose="020B0604020202020204" pitchFamily="34" charset="0"/>
              </a:rPr>
              <a:t>Instead of using =, &lt; &gt;, or != to test for equality or inequality with </a:t>
            </a:r>
            <a:r>
              <a:rPr lang="en-IN" i="1" dirty="0" smtClean="0">
                <a:solidFill>
                  <a:srgbClr val="222222"/>
                </a:solidFill>
                <a:latin typeface="arial" panose="020B0604020202020204" pitchFamily="34" charset="0"/>
              </a:rPr>
              <a:t>NULL values, use </a:t>
            </a:r>
            <a:r>
              <a:rPr lang="en-IN" b="1" i="1" dirty="0" smtClean="0">
                <a:solidFill>
                  <a:srgbClr val="222222"/>
                </a:solidFill>
                <a:latin typeface="arial" panose="020B0604020202020204" pitchFamily="34" charset="0"/>
              </a:rPr>
              <a:t>IS NULL</a:t>
            </a:r>
            <a:r>
              <a:rPr lang="en-IN" i="1" dirty="0" smtClean="0">
                <a:solidFill>
                  <a:srgbClr val="222222"/>
                </a:solidFill>
                <a:latin typeface="arial" panose="020B0604020202020204" pitchFamily="34" charset="0"/>
              </a:rPr>
              <a:t> or </a:t>
            </a:r>
            <a:r>
              <a:rPr lang="en-IN" b="1" i="1" dirty="0" smtClean="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smtClean="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936320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a:t>
            </a:r>
            <a:r>
              <a:rPr lang="en-IN" dirty="0" smtClean="0">
                <a:solidFill>
                  <a:srgbClr val="222222"/>
                </a:solidFill>
                <a:latin typeface="arial" panose="020B0604020202020204" pitchFamily="34" charset="0"/>
              </a:rPr>
              <a:t>expressions, if </a:t>
            </a:r>
            <a:r>
              <a:rPr lang="en-IN" dirty="0">
                <a:solidFill>
                  <a:srgbClr val="222222"/>
                </a:solidFill>
                <a:latin typeface="arial" panose="020B0604020202020204" pitchFamily="34" charset="0"/>
              </a:rPr>
              <a:t>the first expression is not NULL, it returns the first expression. Otherwise, it returns the second </a:t>
            </a:r>
            <a:r>
              <a:rPr lang="en-IN" dirty="0" smtClean="0">
                <a:solidFill>
                  <a:srgbClr val="222222"/>
                </a:solidFill>
                <a:latin typeface="arial" panose="020B0604020202020204" pitchFamily="34" charset="0"/>
              </a:rPr>
              <a:t>expression, </a:t>
            </a:r>
            <a:r>
              <a:rPr lang="en-IN" sz="2000" b="1" dirty="0" smtClean="0">
                <a:solidFill>
                  <a:srgbClr val="222222"/>
                </a:solidFill>
                <a:latin typeface="arial" panose="020B0604020202020204" pitchFamily="34" charset="0"/>
              </a:rPr>
              <a:t>it </a:t>
            </a:r>
            <a:r>
              <a:rPr lang="en-IN" sz="2000"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smtClean="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xmlns="" val="17339018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smtClean="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a:t>
            </a:r>
            <a:r>
              <a:rPr lang="en-US" b="1" dirty="0" smtClean="0">
                <a:solidFill>
                  <a:srgbClr val="222222"/>
                </a:solidFill>
                <a:latin typeface="arial" panose="020B0604020202020204" pitchFamily="34" charset="0"/>
              </a:rPr>
              <a:t>or expr1 </a:t>
            </a:r>
            <a:r>
              <a:rPr lang="en-US" b="1" dirty="0">
                <a:solidFill>
                  <a:srgbClr val="222222"/>
                </a:solidFill>
                <a:latin typeface="arial" panose="020B0604020202020204" pitchFamily="34" charset="0"/>
              </a:rPr>
              <a:t>&lt;&gt; NULL</a:t>
            </a:r>
            <a:r>
              <a:rPr lang="en-US" dirty="0">
                <a:solidFill>
                  <a:srgbClr val="222222"/>
                </a:solidFill>
                <a:latin typeface="arial" panose="020B0604020202020204" pitchFamily="34" charset="0"/>
              </a:rPr>
              <a:t>, then IF() returns expr2, otherwise it returns </a:t>
            </a:r>
            <a:r>
              <a:rPr lang="en-US" dirty="0" smtClean="0">
                <a:solidFill>
                  <a:srgbClr val="222222"/>
                </a:solidFill>
                <a:latin typeface="arial" panose="020B0604020202020204" pitchFamily="34" charset="0"/>
              </a:rPr>
              <a:t>expr3, </a:t>
            </a:r>
            <a:r>
              <a:rPr lang="en-IN" b="1" dirty="0" smtClean="0">
                <a:solidFill>
                  <a:srgbClr val="222222"/>
                </a:solidFill>
                <a:latin typeface="arial" panose="020B0604020202020204" pitchFamily="34" charset="0"/>
              </a:rPr>
              <a:t>it </a:t>
            </a:r>
            <a:r>
              <a:rPr lang="en-IN" b="1" dirty="0">
                <a:solidFill>
                  <a:srgbClr val="222222"/>
                </a:solidFill>
                <a:latin typeface="arial" panose="020B0604020202020204" pitchFamily="34" charset="0"/>
              </a:rPr>
              <a:t>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smtClean="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latin typeface="Arial" pitchFamily="34" charset="0"/>
                <a:cs typeface="Arial" pitchFamily="34" charset="0"/>
              </a:rPr>
              <a:t>ename, sal, </a:t>
            </a:r>
            <a:r>
              <a:rPr lang="en-US" dirty="0" smtClean="0">
                <a:solidFill>
                  <a:srgbClr val="DD4A68"/>
                </a:solidFill>
                <a:latin typeface="Arial" panose="020B0604020202020204" pitchFamily="34" charset="0"/>
                <a:ea typeface="Times New Roman" panose="02020603050405020304" pitchFamily="18" charset="0"/>
              </a:rPr>
              <a:t>IF(sal </a:t>
            </a:r>
            <a:r>
              <a:rPr lang="en-US" dirty="0">
                <a:solidFill>
                  <a:srgbClr val="DD4A68"/>
                </a:solidFill>
                <a:latin typeface="Arial" panose="020B0604020202020204" pitchFamily="34" charset="0"/>
                <a:ea typeface="Times New Roman" panose="02020603050405020304" pitchFamily="18" charset="0"/>
              </a:rPr>
              <a:t>=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smtClean="0">
                <a:solidFill>
                  <a:srgbClr val="DD4A68"/>
                </a:solidFill>
                <a:latin typeface="Arial" panose="020B0604020202020204" pitchFamily="34" charset="0"/>
                <a:ea typeface="Times New Roman" panose="02020603050405020304" pitchFamily="18" charset="0"/>
              </a:rPr>
              <a:t>IF(comm </a:t>
            </a:r>
            <a:r>
              <a:rPr lang="en-US" dirty="0">
                <a:solidFill>
                  <a:srgbClr val="DD4A68"/>
                </a:solidFill>
                <a:latin typeface="Arial" panose="020B0604020202020204" pitchFamily="34" charset="0"/>
                <a:ea typeface="Times New Roman" panose="02020603050405020304" pitchFamily="18" charset="0"/>
              </a:rPr>
              <a:t>is </a:t>
            </a:r>
            <a:r>
              <a:rPr lang="en-US" dirty="0" smtClean="0">
                <a:solidFill>
                  <a:srgbClr val="DD4A68"/>
                </a:solidFill>
                <a:latin typeface="Arial" panose="020B0604020202020204" pitchFamily="34" charset="0"/>
                <a:ea typeface="Times New Roman" panose="02020603050405020304" pitchFamily="18" charset="0"/>
              </a:rPr>
              <a:t>NULL &amp;&amp; </a:t>
            </a:r>
            <a:r>
              <a:rPr lang="en-US" dirty="0">
                <a:solidFill>
                  <a:srgbClr val="DD4A68"/>
                </a:solidFill>
                <a:latin typeface="Arial" panose="020B0604020202020204" pitchFamily="34" charset="0"/>
                <a:ea typeface="Times New Roman" panose="02020603050405020304" pitchFamily="18" charset="0"/>
              </a:rPr>
              <a:t>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10, 'Sales', </a:t>
            </a:r>
            <a:r>
              <a:rPr lang="en-IN" dirty="0" smtClean="0">
                <a:solidFill>
                  <a:srgbClr val="DD4A68"/>
                </a:solidFill>
                <a:latin typeface="Arial" panose="020B0604020202020204" pitchFamily="34" charset="0"/>
                <a:ea typeface="Times New Roman" panose="02020603050405020304" pitchFamily="18" charset="0"/>
              </a:rPr>
              <a:t>IF(deptno </a:t>
            </a:r>
            <a:r>
              <a:rPr lang="en-IN" dirty="0">
                <a:solidFill>
                  <a:srgbClr val="DD4A68"/>
                </a:solidFill>
                <a:latin typeface="Arial" panose="020B0604020202020204" pitchFamily="34" charset="0"/>
                <a:ea typeface="Times New Roman" panose="02020603050405020304" pitchFamily="18" charset="0"/>
              </a:rPr>
              <a:t>=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smtClean="0">
                <a:latin typeface="Arial" pitchFamily="34" charset="0"/>
                <a:cs typeface="Arial" pitchFamily="34" charset="0"/>
              </a:rPr>
              <a:t>EMP;</a:t>
            </a:r>
            <a:endParaRPr lang="en-IN" dirty="0">
              <a:latin typeface="Arial" pitchFamily="34" charset="0"/>
              <a:cs typeface="Arial" pitchFamily="34" charset="0"/>
            </a:endParaRP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32715722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a:t>
            </a:r>
            <a:r>
              <a:rPr lang="en-IN" dirty="0" smtClean="0">
                <a:solidFill>
                  <a:srgbClr val="DD4A68"/>
                </a:solidFill>
                <a:latin typeface="Arial" panose="020B0604020202020204" pitchFamily="34" charset="0"/>
                <a:ea typeface="Times New Roman" panose="02020603050405020304" pitchFamily="18" charset="0"/>
              </a:rPr>
              <a:t>ELSE 'N/A</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smtClean="0">
                <a:solidFill>
                  <a:srgbClr val="FF0000"/>
                </a:solidFill>
                <a:latin typeface="Arial" panose="020B0604020202020204" pitchFamily="34" charset="0"/>
                <a:cs typeface="Arial" panose="020B0604020202020204" pitchFamily="34" charset="0"/>
              </a:rPr>
              <a:t> deptno</a:t>
            </a:r>
            <a:r>
              <a:rPr lang="en-IN" dirty="0">
                <a:solidFill>
                  <a:srgbClr val="FF0000"/>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smtClean="0">
                <a:solidFill>
                  <a:srgbClr val="FF0000"/>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when 10 then 'Accounts' </a:t>
            </a:r>
            <a:r>
              <a:rPr lang="en-IN" dirty="0" smtClean="0">
                <a:solidFill>
                  <a:srgbClr val="FF0000"/>
                </a:solidFill>
                <a:latin typeface="Arial" panose="020B0604020202020204" pitchFamily="34" charset="0"/>
                <a:ea typeface="Times New Roman" panose="02020603050405020304" pitchFamily="18" charset="0"/>
              </a:rPr>
              <a:t>ELSE 'N/A</a:t>
            </a:r>
            <a:r>
              <a:rPr lang="en-IN" dirty="0">
                <a:solidFill>
                  <a:srgbClr val="FF0000"/>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END  CASE FROM</a:t>
            </a:r>
            <a:r>
              <a:rPr lang="en-IN" dirty="0" smtClean="0">
                <a:solidFill>
                  <a:srgbClr val="FF0000"/>
                </a:solidFill>
                <a:latin typeface="Arial" panose="020B0604020202020204" pitchFamily="34" charset="0"/>
                <a:cs typeface="Arial" panose="020B0604020202020204" pitchFamily="34" charset="0"/>
              </a:rPr>
              <a:t> EMP;  </a:t>
            </a:r>
            <a:r>
              <a:rPr lang="en-IN" dirty="0" smtClean="0">
                <a:solidFill>
                  <a:srgbClr val="92D050"/>
                </a:solidFill>
                <a:latin typeface="Arial" panose="020B0604020202020204" pitchFamily="34" charset="0"/>
                <a:cs typeface="Arial" panose="020B0604020202020204" pitchFamily="34" charset="0"/>
              </a:rPr>
              <a:t>// error</a:t>
            </a:r>
            <a:endParaRPr lang="en-IN"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4099436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smtClean="0">
                <a:solidFill>
                  <a:srgbClr val="222222"/>
                </a:solidFill>
                <a:latin typeface="arial" panose="020B0604020202020204" pitchFamily="34" charset="0"/>
              </a:rPr>
              <a:t>Returns </a:t>
            </a:r>
            <a:r>
              <a:rPr lang="en-IN" dirty="0">
                <a:solidFill>
                  <a:srgbClr val="222222"/>
                </a:solidFill>
                <a:latin typeface="arial" panose="020B0604020202020204" pitchFamily="34" charset="0"/>
              </a:rPr>
              <a:t>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smtClean="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ELSE </a:t>
            </a:r>
            <a:r>
              <a:rPr lang="en-IN" dirty="0" smtClean="0">
                <a:latin typeface="Arial" panose="020B0604020202020204" pitchFamily="34" charset="0"/>
                <a:ea typeface="Times New Roman" panose="02020603050405020304" pitchFamily="18" charset="0"/>
              </a:rPr>
              <a:t>'N/A</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END </a:t>
            </a:r>
            <a:r>
              <a:rPr lang="en-IN" dirty="0" smtClean="0">
                <a:latin typeface="Arial" panose="020B0604020202020204" pitchFamily="34" charset="0"/>
                <a:ea typeface="Times New Roman" panose="02020603050405020304" pitchFamily="18" charset="0"/>
              </a:rPr>
              <a:t>R1</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0929565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843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a:t>
            </a:r>
            <a:r>
              <a:rPr lang="en-IN" dirty="0" smtClean="0">
                <a:solidFill>
                  <a:srgbClr val="DC525C"/>
                </a:solidFill>
                <a:latin typeface="Segoe UI Light" panose="020B0502040204020203" pitchFamily="34" charset="0"/>
                <a:cs typeface="Segoe UI Light" panose="020B0502040204020203" pitchFamily="34" charset="0"/>
              </a:rPr>
              <a:t>database </a:t>
            </a:r>
            <a:r>
              <a:rPr lang="en-IN" dirty="0">
                <a:solidFill>
                  <a:srgbClr val="DC525C"/>
                </a:solidFill>
                <a:latin typeface="Segoe UI Light" panose="020B0502040204020203" pitchFamily="34" charset="0"/>
                <a:cs typeface="Segoe UI Light" panose="020B0502040204020203" pitchFamily="34" charset="0"/>
              </a:rPr>
              <a:t>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Tree>
    <p:extLst>
      <p:ext uri="{BB962C8B-B14F-4D97-AF65-F5344CB8AC3E}">
        <p14:creationId xmlns:p14="http://schemas.microsoft.com/office/powerpoint/2010/main" xmlns="" val="198235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smtClean="0">
                <a:solidFill>
                  <a:srgbClr val="222222"/>
                </a:solidFill>
                <a:latin typeface="arial" panose="020B0604020202020204" pitchFamily="34" charset="0"/>
              </a:rPr>
              <a:t>In MySQL, the</a:t>
            </a:r>
            <a:r>
              <a:rPr lang="en-IN" sz="2000" dirty="0">
                <a:solidFill>
                  <a:srgbClr val="222222"/>
                </a:solidFill>
                <a:latin typeface="arial" panose="020B0604020202020204" pitchFamily="34" charset="0"/>
              </a:rPr>
              <a:t>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a:t>
            </a:r>
            <a:r>
              <a:rPr lang="en-IN" sz="2000" dirty="0" smtClean="0">
                <a:solidFill>
                  <a:srgbClr val="222222"/>
                </a:solidFill>
                <a:latin typeface="arial" panose="020B0604020202020204" pitchFamily="34" charset="0"/>
              </a:rPr>
              <a:t>returns a </a:t>
            </a:r>
            <a:r>
              <a:rPr lang="en-IN" sz="2000" dirty="0">
                <a:solidFill>
                  <a:srgbClr val="222222"/>
                </a:solidFill>
                <a:latin typeface="arial" panose="020B0604020202020204" pitchFamily="34" charset="0"/>
              </a:rPr>
              <a:t>default value for a </a:t>
            </a:r>
            <a:r>
              <a:rPr lang="en-IN" sz="2000" b="1" dirty="0" smtClean="0">
                <a:solidFill>
                  <a:srgbClr val="222222"/>
                </a:solidFill>
                <a:latin typeface="arial" panose="020B0604020202020204" pitchFamily="34" charset="0"/>
              </a:rPr>
              <a:t>DATETIME</a:t>
            </a:r>
            <a:r>
              <a:rPr lang="en-IN" sz="2000" dirty="0" smtClean="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 </a:t>
            </a:r>
            <a:r>
              <a:rPr lang="en-IN" dirty="0">
                <a:latin typeface="Arial" panose="020B0604020202020204" pitchFamily="34" charset="0"/>
                <a:cs typeface="Arial" panose="020B0604020202020204" pitchFamily="34" charset="0"/>
              </a:rPr>
              <a:t>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a:t>
            </a:r>
            <a:r>
              <a:rPr lang="en-IN" dirty="0" smtClean="0">
                <a:latin typeface="Arial" panose="020B0604020202020204" pitchFamily="34" charset="0"/>
                <a:cs typeface="Arial" panose="020B0604020202020204" pitchFamily="34" charset="0"/>
              </a:rPr>
              <a:t>'. </a:t>
            </a:r>
            <a:r>
              <a:rPr lang="en-IN" sz="2400" b="1" dirty="0" smtClean="0">
                <a:solidFill>
                  <a:srgbClr val="222222"/>
                </a:solidFill>
                <a:latin typeface="Arial" panose="020B0604020202020204" pitchFamily="34" charset="0"/>
                <a:cs typeface="Arial" panose="020B0604020202020204" pitchFamily="34" charset="0"/>
              </a:rPr>
              <a:t>CURRENT_DATE()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 </a:t>
            </a:r>
            <a:r>
              <a:rPr lang="en-IN" sz="2400" b="1" dirty="0" smtClean="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In MySQL</a:t>
            </a:r>
            <a:r>
              <a:rPr lang="en-IN" dirty="0">
                <a:latin typeface="Arial" panose="020B0604020202020204" pitchFamily="34" charset="0"/>
                <a:cs typeface="Arial" panose="020B0604020202020204" pitchFamily="34" charset="0"/>
              </a:rPr>
              <a:t>,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a:t>
            </a:r>
            <a:r>
              <a:rPr lang="en-IN" dirty="0" smtClean="0">
                <a:latin typeface="Arial" panose="020B0604020202020204" pitchFamily="34" charset="0"/>
                <a:cs typeface="Arial" panose="020B0604020202020204" pitchFamily="34" charset="0"/>
              </a:rPr>
              <a:t>'HH:MM:SS</a:t>
            </a:r>
            <a:r>
              <a:rPr lang="en-IN" dirty="0">
                <a:latin typeface="Arial" panose="020B0604020202020204" pitchFamily="34" charset="0"/>
                <a:cs typeface="Arial" panose="020B0604020202020204" pitchFamily="34" charset="0"/>
              </a:rPr>
              <a:t>'.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40252554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smtClean="0">
                <a:latin typeface="Arial" panose="020B0604020202020204" pitchFamily="34" charset="0"/>
                <a:cs typeface="Arial" panose="020B0604020202020204" pitchFamily="34" charset="0"/>
              </a:rPr>
              <a:t>Result </a:t>
            </a:r>
            <a:r>
              <a:rPr lang="en-IN" b="1" i="1" dirty="0">
                <a:latin typeface="Arial" panose="020B0604020202020204" pitchFamily="34" charset="0"/>
                <a:cs typeface="Arial" panose="020B0604020202020204" pitchFamily="34" charset="0"/>
              </a:rPr>
              <a:t>in something like this:</a:t>
            </a:r>
          </a:p>
          <a:p>
            <a:endParaRPr lang="en-IN" sz="400"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NOW</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CURDATE</a:t>
            </a:r>
            <a:r>
              <a:rPr lang="en-IN" b="1" dirty="0">
                <a:latin typeface="Arial" panose="020B0604020202020204" pitchFamily="34" charset="0"/>
                <a:cs typeface="Arial" panose="020B0604020202020204" pitchFamily="34" charset="0"/>
              </a:rPr>
              <a:t>()	</a:t>
            </a:r>
            <a:r>
              <a:rPr lang="en-IN" b="1" dirty="0" smtClean="0">
                <a:latin typeface="Arial" panose="020B0604020202020204" pitchFamily="34" charset="0"/>
                <a:cs typeface="Arial" panose="020B0604020202020204" pitchFamily="34" charset="0"/>
              </a:rPr>
              <a:t>	CURTIME</a:t>
            </a:r>
            <a:r>
              <a:rPr lang="en-IN" b="1"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xmlns="" val="35158569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92D050"/>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a:t>
            </a:r>
            <a:r>
              <a:rPr lang="en-IN" sz="2000" b="1" dirty="0" smtClean="0">
                <a:latin typeface="Arial" panose="020B0604020202020204" pitchFamily="34" charset="0"/>
                <a:cs typeface="Arial" panose="020B0604020202020204" pitchFamily="34" charset="0"/>
              </a:rPr>
              <a:t>datetime </a:t>
            </a:r>
            <a:r>
              <a:rPr lang="en-IN" sz="2000" b="1" dirty="0">
                <a:latin typeface="Arial" panose="020B0604020202020204" pitchFamily="34" charset="0"/>
                <a:cs typeface="Arial" panose="020B0604020202020204" pitchFamily="34" charset="0"/>
              </a:rPr>
              <a:t>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xmlns="" val="3213815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a:t>
            </a:r>
            <a:r>
              <a:rPr lang="en-IN" sz="1600" b="1" dirty="0" smtClean="0">
                <a:latin typeface="Arial" panose="020B0604020202020204" pitchFamily="34" charset="0"/>
                <a:cs typeface="Arial" panose="020B0604020202020204" pitchFamily="34" charset="0"/>
              </a:rPr>
              <a:t>operator</a:t>
            </a:r>
            <a:endParaRPr lang="en-IN" sz="1600" b="1" dirty="0">
              <a:latin typeface="Arial" panose="020B0604020202020204" pitchFamily="34" charset="0"/>
              <a:cs typeface="Arial" panose="020B0604020202020204" pitchFamily="34" charset="0"/>
            </a:endParaRP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xmlns=""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INTERVAL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85373715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a:t>
            </a:r>
            <a:r>
              <a:rPr lang="en-IN" sz="2000" dirty="0" smtClean="0">
                <a:solidFill>
                  <a:srgbClr val="0077AA"/>
                </a:solidFill>
                <a:latin typeface="Liberation Mono"/>
              </a:rPr>
              <a:t>day)</a:t>
            </a:r>
            <a:endParaRPr lang="en-IN" sz="2000" dirty="0">
              <a:solidFill>
                <a:srgbClr val="0077AA"/>
              </a:solidFill>
              <a:latin typeface="Liberation Mono"/>
            </a:endParaRP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2934354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DATE_ADD</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953191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xmlns=""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gridCol w="6858000"/>
              </a:tblGrid>
              <a:tr h="442383">
                <a:tc>
                  <a:txBody>
                    <a:bodyPr/>
                    <a:lstStyle/>
                    <a:p>
                      <a:r>
                        <a:rPr lang="en-IN" dirty="0" smtClean="0">
                          <a:latin typeface="Arial" panose="020B0604020202020204" pitchFamily="34" charset="0"/>
                          <a:cs typeface="Arial" panose="020B0604020202020204" pitchFamily="34" charset="0"/>
                        </a:rPr>
                        <a:t>unit Value</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ExpectedexprFormat</a:t>
                      </a:r>
                      <a:endParaRPr lang="en-IN" dirty="0">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DATE_SUB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smtClean="0">
                <a:solidFill>
                  <a:srgbClr val="FF0000"/>
                </a:solidFill>
                <a:latin typeface="Arial" panose="020B0604020202020204" pitchFamily="34" charset="0"/>
                <a:cs typeface="Arial" panose="020B0604020202020204" pitchFamily="34" charset="0"/>
              </a:rPr>
              <a:t>SUBDATE().</a:t>
            </a:r>
            <a:endParaRPr lang="en-IN"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658532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 'HH:MM:SS</a:t>
            </a:r>
            <a:r>
              <a:rPr lang="en-IN" dirty="0">
                <a:solidFill>
                  <a:srgbClr val="FF0000"/>
                </a:solidFill>
                <a:latin typeface="Arial" panose="020B0604020202020204" pitchFamily="34" charset="0"/>
                <a:cs typeface="Arial" panose="020B0604020202020204" pitchFamily="34" charset="0"/>
              </a:rPr>
              <a:t>'</a:t>
            </a:r>
            <a:endParaRPr lang="en-IN" dirty="0" smtClean="0">
              <a:solidFill>
                <a:srgbClr val="FF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ADDTIME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'2 </a:t>
            </a:r>
            <a:r>
              <a:rPr lang="en-IN" dirty="0">
                <a:solidFill>
                  <a:srgbClr val="92D050"/>
                </a:solidFill>
                <a:latin typeface="Arial" panose="020B0604020202020204" pitchFamily="34" charset="0"/>
                <a:ea typeface="Times New Roman" panose="02020603050405020304" pitchFamily="18" charset="0"/>
              </a:rPr>
              <a:t>2:10:5</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'DAY HH:MM:SS'</a:t>
            </a:r>
            <a:endParaRPr lang="en-IN"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xmlns="" val="19862592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SUBTIME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smtClean="0">
                <a:solidFill>
                  <a:srgbClr val="92D050"/>
                </a:solidFill>
                <a:latin typeface="Arial" panose="020B0604020202020204" pitchFamily="34" charset="0"/>
                <a:ea typeface="Times New Roman" panose="02020603050405020304" pitchFamily="18" charset="0"/>
              </a:rPr>
              <a: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xmlns="" val="3149576464"/>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MICROSECOND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MONTH</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QUARTER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MINUTE_SECOND</a:t>
                      </a:r>
                    </a:p>
                  </a:txBody>
                  <a:tcPr/>
                </a:tc>
                <a:tc>
                  <a:txBody>
                    <a:bodyPr/>
                    <a:lstStyle/>
                    <a:p>
                      <a:r>
                        <a:rPr lang="en-IN" sz="1600" dirty="0" smtClean="0">
                          <a:latin typeface="Arial" panose="020B0604020202020204" pitchFamily="34" charset="0"/>
                          <a:cs typeface="Arial" panose="020B0604020202020204" pitchFamily="34" charset="0"/>
                        </a:rPr>
                        <a:t>HOUR_SECOND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DAY_HOUR</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HOUR_MINUTE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DAY_MINUTE</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YEAR_MONTH</a:t>
                      </a:r>
                      <a:endParaRPr lang="en-IN" sz="1600" dirty="0">
                        <a:latin typeface="Arial" panose="020B0604020202020204" pitchFamily="34" charset="0"/>
                        <a:cs typeface="Arial" panose="020B0604020202020204" pitchFamily="34" charset="0"/>
                      </a:endParaRP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2580197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a:t>
            </a:r>
            <a:r>
              <a:rPr lang="en-IN" sz="2400" dirty="0" smtClean="0">
                <a:latin typeface="Arial" panose="020B0604020202020204" pitchFamily="34" charset="0"/>
                <a:cs typeface="Arial" panose="020B0604020202020204" pitchFamily="34" charset="0"/>
              </a:rPr>
              <a:t>relational </a:t>
            </a:r>
            <a:r>
              <a:rPr lang="en-IN" sz="2400" dirty="0">
                <a:latin typeface="Arial" panose="020B0604020202020204" pitchFamily="34" charset="0"/>
                <a:cs typeface="Arial" panose="020B0604020202020204" pitchFamily="34" charset="0"/>
              </a:rPr>
              <a:t>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a:t>
            </a:r>
            <a:r>
              <a:rPr lang="en-IN" sz="2800" b="1" dirty="0" smtClean="0">
                <a:solidFill>
                  <a:srgbClr val="C00000"/>
                </a:solidFill>
                <a:latin typeface="Arial" panose="020B0604020202020204" pitchFamily="34" charset="0"/>
                <a:cs typeface="Arial" panose="020B0604020202020204" pitchFamily="34" charset="0"/>
              </a:rPr>
              <a:t>model</a:t>
            </a:r>
            <a:r>
              <a:rPr lang="en-IN" sz="2400" b="1" dirty="0" smtClean="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relational database </a:t>
            </a:r>
            <a:r>
              <a:rPr lang="en-IN" sz="3600" dirty="0">
                <a:solidFill>
                  <a:srgbClr val="FFFF00"/>
                </a:solidFill>
                <a:latin typeface="Arial" panose="020B0604020202020204" pitchFamily="34" charset="0"/>
                <a:cs typeface="Arial" panose="020B0604020202020204" pitchFamily="34" charset="0"/>
              </a:rPr>
              <a:t>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a:t>
            </a:r>
            <a:r>
              <a:rPr lang="en-IN" sz="2000" dirty="0" smtClean="0">
                <a:latin typeface="Arial" panose="020B0604020202020204" pitchFamily="34" charset="0"/>
                <a:cs typeface="Arial" panose="020B0604020202020204" pitchFamily="34" charset="0"/>
              </a:rPr>
              <a:t>supports</a:t>
            </a:r>
            <a:endParaRPr lang="en-IN" sz="2000" dirty="0">
              <a:latin typeface="Arial" panose="020B0604020202020204" pitchFamily="34" charset="0"/>
              <a:cs typeface="Arial" panose="020B0604020202020204" pitchFamily="34" charset="0"/>
            </a:endParaRP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a:t>
            </a:r>
            <a:r>
              <a:rPr lang="en-IN" sz="2400" i="1" dirty="0" smtClean="0">
                <a:solidFill>
                  <a:srgbClr val="0070C0"/>
                </a:solidFill>
                <a:latin typeface="Calibri" panose="020F0502020204030204" pitchFamily="34" charset="0"/>
                <a:cs typeface="Calibri" panose="020F0502020204030204" pitchFamily="34" charset="0"/>
              </a:rPr>
              <a:t>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a:t>
            </a:r>
            <a:r>
              <a:rPr lang="en-IN" sz="2400" i="1" dirty="0" smtClean="0">
                <a:solidFill>
                  <a:srgbClr val="0070C0"/>
                </a:solidFill>
                <a:latin typeface="Calibri" panose="020F0502020204030204" pitchFamily="34" charset="0"/>
                <a:cs typeface="Calibri" panose="020F0502020204030204" pitchFamily="34" charset="0"/>
              </a:rPr>
              <a:t>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xmlns="" val="1508800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r>
              <a:rPr lang="en-IN" sz="3200" b="1" dirty="0" smtClean="0">
                <a:solidFill>
                  <a:srgbClr val="FFFF00"/>
                </a:solidFill>
                <a:latin typeface="Arial" panose="020B0604020202020204" pitchFamily="34" charset="0"/>
                <a:cs typeface="Arial" panose="020B0604020202020204" pitchFamily="34" charset="0"/>
              </a:rPr>
              <a: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PERIOD_DIFF (EXTRACT (</a:t>
            </a:r>
            <a:r>
              <a:rPr lang="en-IN" dirty="0">
                <a:solidFill>
                  <a:srgbClr val="DD4A68"/>
                </a:solidFill>
                <a:latin typeface="Arial" panose="020B0604020202020204" pitchFamily="34" charset="0"/>
                <a:ea typeface="Times New Roman" panose="02020603050405020304" pitchFamily="18" charset="0"/>
              </a:rPr>
              <a:t>YEAR_MONTH </a:t>
            </a:r>
            <a:r>
              <a:rPr lang="en-IN" dirty="0" smtClean="0">
                <a:solidFill>
                  <a:srgbClr val="DD4A68"/>
                </a:solidFill>
                <a:latin typeface="Arial" panose="020B0604020202020204" pitchFamily="34" charset="0"/>
                <a:ea typeface="Times New Roman" panose="02020603050405020304" pitchFamily="18" charset="0"/>
              </a:rPr>
              <a:t>FROM now</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DD4A68"/>
                </a:solidFill>
                <a:latin typeface="Arial" panose="020B0604020202020204" pitchFamily="34" charset="0"/>
                <a:ea typeface="Times New Roman" panose="02020603050405020304" pitchFamily="18" charset="0"/>
              </a:rPr>
              <a:t>EXTRACT (</a:t>
            </a:r>
            <a:r>
              <a:rPr lang="en-IN" dirty="0">
                <a:solidFill>
                  <a:srgbClr val="DD4A68"/>
                </a:solidFill>
                <a:latin typeface="Arial" panose="020B0604020202020204" pitchFamily="34" charset="0"/>
                <a:ea typeface="Times New Roman" panose="02020603050405020304" pitchFamily="18" charset="0"/>
              </a:rPr>
              <a:t>YEAR_MONTH FROM hiredate)) </a:t>
            </a:r>
            <a:r>
              <a:rPr lang="en-IN" dirty="0" smtClean="0">
                <a:solidFill>
                  <a:srgbClr val="DD4A68"/>
                </a:solidFill>
                <a:latin typeface="Arial" panose="020B0604020202020204" pitchFamily="34" charset="0"/>
                <a:ea typeface="Times New Roman" panose="02020603050405020304" pitchFamily="18" charset="0"/>
              </a:rPr>
              <a:t>AS </a:t>
            </a:r>
            <a:r>
              <a:rPr lang="en-IN" dirty="0" smtClean="0">
                <a:latin typeface="Arial" panose="020B0604020202020204" pitchFamily="34" charset="0"/>
                <a:cs typeface="Arial" panose="020B0604020202020204" pitchFamily="34" charset="0"/>
              </a:rPr>
              <a:t>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r>
              <a:rPr lang="en-IN" sz="2000" b="1" dirty="0" smtClean="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6502013"/>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738260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smtClean="0">
                <a:latin typeface="Arial" panose="020B0604020202020204" pitchFamily="34" charset="0"/>
                <a:cs typeface="Arial" panose="020B0604020202020204" pitchFamily="34" charset="0"/>
              </a:rPr>
              <a:t>TODO</a:t>
            </a:r>
            <a:endParaRPr lang="en-IN" sz="2000" b="1" dirty="0">
              <a:latin typeface="Arial" panose="020B0604020202020204" pitchFamily="34" charset="0"/>
              <a:cs typeface="Arial" panose="020B0604020202020204" pitchFamily="34" charset="0"/>
            </a:endParaRP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gridCol w="1981200"/>
                <a:gridCol w="1752600"/>
                <a:gridCol w="1295400"/>
                <a:gridCol w="759488"/>
              </a:tblGrid>
              <a:tr h="370840">
                <a:tc gridSpan="5">
                  <a:txBody>
                    <a:bodyPr/>
                    <a:lstStyle/>
                    <a:p>
                      <a:r>
                        <a:rPr lang="en-IN" sz="1600" dirty="0" smtClean="0">
                          <a:latin typeface="Arial" panose="020B0604020202020204" pitchFamily="34" charset="0"/>
                          <a:cs typeface="Arial" panose="020B0604020202020204" pitchFamily="34" charset="0"/>
                        </a:rPr>
                        <a:t>Unit Value</a:t>
                      </a:r>
                      <a:endParaRPr lang="en-IN" sz="1600" dirty="0">
                        <a:latin typeface="Arial" panose="020B0604020202020204" pitchFamily="34" charset="0"/>
                        <a:cs typeface="Arial" panose="020B06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YEAR</a:t>
                      </a:r>
                    </a:p>
                  </a:txBody>
                  <a:tcPr/>
                </a:tc>
                <a:tc>
                  <a:txBody>
                    <a:bodyPr/>
                    <a:lstStyle/>
                    <a:p>
                      <a:r>
                        <a:rPr lang="en-IN" sz="1600" dirty="0" smtClean="0">
                          <a:latin typeface="Arial" panose="020B0604020202020204" pitchFamily="34" charset="0"/>
                          <a:cs typeface="Arial" panose="020B0604020202020204" pitchFamily="34" charset="0"/>
                        </a:rPr>
                        <a:t>DAY</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HOUR</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MINUTE</a:t>
                      </a: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SECOND</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WEEK</a:t>
                      </a:r>
                      <a:endParaRPr lang="en-IN" sz="1600" dirty="0">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smtClean="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smtClean="0">
                <a:solidFill>
                  <a:schemeClr val="accent4">
                    <a:lumMod val="75000"/>
                  </a:schemeClr>
                </a:solidFill>
                <a:latin typeface="Arial" panose="020B0604020202020204" pitchFamily="34" charset="0"/>
                <a:cs typeface="Arial" panose="020B0604020202020204" pitchFamily="34" charset="0"/>
              </a:rPr>
              <a:t>from </a:t>
            </a:r>
            <a:r>
              <a:rPr lang="en-IN" sz="900" dirty="0">
                <a:solidFill>
                  <a:schemeClr val="accent4">
                    <a:lumMod val="75000"/>
                  </a:schemeClr>
                </a:solidFill>
                <a:latin typeface="Arial" panose="020B0604020202020204" pitchFamily="34" charset="0"/>
                <a:cs typeface="Arial" panose="020B0604020202020204" pitchFamily="34" charset="0"/>
              </a:rPr>
              <a:t>Kedar Ghadge</a:t>
            </a:r>
          </a:p>
        </p:txBody>
      </p:sp>
    </p:spTree>
    <p:extLst>
      <p:ext uri="{BB962C8B-B14F-4D97-AF65-F5344CB8AC3E}">
        <p14:creationId xmlns:p14="http://schemas.microsoft.com/office/powerpoint/2010/main" xmlns="" val="33820381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smtClean="0">
                          <a:solidFill>
                            <a:srgbClr val="B7F7E2"/>
                          </a:solidFill>
                          <a:latin typeface="Arial" panose="020B0604020202020204" pitchFamily="34" charset="0"/>
                          <a:cs typeface="Arial" panose="020B0604020202020204" pitchFamily="34" charset="0"/>
                        </a:rPr>
                        <a:t>Result</a:t>
                      </a:r>
                      <a:endParaRPr lang="en-IN" dirty="0">
                        <a:solidFill>
                          <a:srgbClr val="B7F7E2"/>
                        </a:solidFill>
                        <a:latin typeface="Arial" panose="020B0604020202020204" pitchFamily="34" charset="0"/>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DAY() is a synonym for DAYOFMONTH().</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name of the weekday for date.</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month for date, in the range 1 to 31</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DAYOFWEEK(date)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DAYOFYEAR(date)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day of the year for date, in the range 1 to 366</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LAST_DAY(date)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month for date, in the range 1 to 12 for January to December</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MONTHNAME(date)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full name of the month for date.</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t> </a:t>
            </a:r>
            <a:r>
              <a:rPr lang="en-IN" sz="1600" dirty="0">
                <a:solidFill>
                  <a:srgbClr val="DD4A68"/>
                </a:solidFill>
                <a:latin typeface="Arial" panose="020B0604020202020204" pitchFamily="34" charset="0"/>
                <a:ea typeface="Times New Roman" panose="02020603050405020304" pitchFamily="18" charset="0"/>
              </a:rPr>
              <a:t>dayofweek (now()), WEEKDAY(now</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 </a:t>
            </a:r>
            <a:r>
              <a:rPr lang="en-IN" sz="1600" dirty="0" smtClean="0">
                <a:solidFill>
                  <a:srgbClr val="DD4A68"/>
                </a:solidFill>
                <a:latin typeface="Arial" panose="020B0604020202020204" pitchFamily="34" charset="0"/>
                <a:ea typeface="Times New Roman" panose="02020603050405020304" pitchFamily="18" charset="0"/>
              </a:rPr>
              <a:t>weekday (date_add (</a:t>
            </a:r>
            <a:r>
              <a:rPr lang="en-IN" sz="1600" dirty="0">
                <a:solidFill>
                  <a:srgbClr val="DD4A68"/>
                </a:solidFill>
                <a:latin typeface="Arial" panose="020B0604020202020204" pitchFamily="34" charset="0"/>
                <a:ea typeface="Times New Roman" panose="02020603050405020304" pitchFamily="18" charset="0"/>
              </a:rPr>
              <a:t>now</a:t>
            </a:r>
            <a:r>
              <a:rPr lang="en-IN" sz="1600" dirty="0" smtClean="0">
                <a:solidFill>
                  <a:srgbClr val="DD4A68"/>
                </a:solidFill>
                <a:latin typeface="Arial" panose="020B0604020202020204" pitchFamily="34" charset="0"/>
                <a:ea typeface="Times New Roman" panose="02020603050405020304" pitchFamily="18" charset="0"/>
              </a:rPr>
              <a:t>(), interval </a:t>
            </a:r>
            <a:r>
              <a:rPr lang="en-IN" sz="1600" dirty="0">
                <a:solidFill>
                  <a:srgbClr val="DD4A68"/>
                </a:solidFill>
                <a:latin typeface="Arial" panose="020B0604020202020204" pitchFamily="34" charset="0"/>
                <a:ea typeface="Times New Roman" panose="02020603050405020304" pitchFamily="18" charset="0"/>
              </a:rPr>
              <a:t>1 day));</a:t>
            </a:r>
          </a:p>
        </p:txBody>
      </p:sp>
    </p:spTree>
    <p:extLst>
      <p:ext uri="{BB962C8B-B14F-4D97-AF65-F5344CB8AC3E}">
        <p14:creationId xmlns:p14="http://schemas.microsoft.com/office/powerpoint/2010/main" xmlns="" val="22705963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smtClean="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gridCol w="63246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fontAlgn="t"/>
                      <a:r>
                        <a:rPr kumimoji="0" lang="en-IN" sz="1600" kern="1200" dirty="0" smtClean="0">
                          <a:solidFill>
                            <a:srgbClr val="0077AA"/>
                          </a:solidFill>
                          <a:latin typeface="Liberation Mono"/>
                          <a:ea typeface="+mn-ea"/>
                          <a:cs typeface="+mn-cs"/>
                        </a:rPr>
                        <a:t>WEEKDAY(date)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kern="1200" dirty="0" smtClean="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endParaRPr kumimoji="0" lang="en-IN" sz="1600" kern="1200" dirty="0">
                        <a:solidFill>
                          <a:schemeClr val="tx1"/>
                        </a:solidFill>
                        <a:effectLst/>
                        <a:latin typeface="Arial" panose="020B0604020202020204" pitchFamily="34" charset="0"/>
                        <a:ea typeface="+mn-ea"/>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WEEKOFYEAR(date)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calendar week of the date as a number in the range from 1 to 53.</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QUARTER(date)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quarter of the year for date, in the range 1 to 4.</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HOUR(time)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MINUTE(time)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minute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SECOND(time)</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lang="en-IN" sz="1600" dirty="0" smtClean="0">
                          <a:effectLst/>
                          <a:latin typeface="Arial" panose="020B0604020202020204" pitchFamily="34" charset="0"/>
                          <a:cs typeface="Arial" panose="020B0604020202020204" pitchFamily="34" charset="0"/>
                        </a:rPr>
                        <a:t>Returns the second for time, in the range 0 to 59.</a:t>
                      </a:r>
                      <a:endParaRPr lang="en-IN" sz="1600" dirty="0">
                        <a:effectLst/>
                        <a:latin typeface="Arial" panose="020B0604020202020204" pitchFamily="34" charset="0"/>
                        <a:cs typeface="Arial" panose="020B0604020202020204" pitchFamily="34" charset="0"/>
                      </a:endParaRPr>
                    </a:p>
                  </a:txBody>
                  <a:tcPr marL="76200" marR="76200" marT="76200" marB="76200"/>
                </a:tc>
              </a:tr>
              <a:tr h="442383">
                <a:tc>
                  <a:txBody>
                    <a:bodyPr/>
                    <a:lstStyle/>
                    <a:p>
                      <a:pPr fontAlgn="t"/>
                      <a:r>
                        <a:rPr kumimoji="0" lang="en-IN" sz="1600" kern="1200" dirty="0" smtClean="0">
                          <a:solidFill>
                            <a:srgbClr val="0077AA"/>
                          </a:solidFill>
                          <a:latin typeface="Liberation Mono"/>
                          <a:ea typeface="+mn-ea"/>
                          <a:cs typeface="+mn-cs"/>
                        </a:rPr>
                        <a:t>DATEDIFF(expr1,expr2)</a:t>
                      </a:r>
                      <a:endParaRPr kumimoji="0" lang="en-IN" sz="16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sz="1600" b="0" i="0" kern="1200" dirty="0" smtClean="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WEEKDAY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NOW</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3F6971"/>
                </a:solidFill>
                <a:latin typeface="Arial" panose="020B0604020202020204" pitchFamily="34" charset="0"/>
                <a:ea typeface="Times New Roman" panose="02020603050405020304" pitchFamily="18" charset="0"/>
              </a:rPr>
              <a:t>DAY</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3F6971"/>
                </a:solidFill>
                <a:latin typeface="Arial" panose="020B0604020202020204" pitchFamily="34" charset="0"/>
                <a:ea typeface="Times New Roman" panose="02020603050405020304" pitchFamily="18" charset="0"/>
              </a:rPr>
              <a:t>HIREDATE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381458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430156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gridCol w="7467600"/>
              </a:tblGrid>
              <a:tr h="442383">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Formats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smtClean="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011535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smtClean="0">
                <a:solidFill>
                  <a:srgbClr val="EDE701"/>
                </a:solidFill>
                <a:latin typeface="Arial" panose="020B0604020202020204" pitchFamily="34" charset="0"/>
                <a:cs typeface="Arial" panose="020B0604020202020204" pitchFamily="34" charset="0"/>
              </a:rPr>
              <a:t>Relational </a:t>
            </a:r>
            <a:r>
              <a:rPr lang="en-IN" sz="2400" b="1" dirty="0">
                <a:solidFill>
                  <a:srgbClr val="EDE701"/>
                </a:solidFill>
                <a:latin typeface="Arial" panose="020B0604020202020204" pitchFamily="34" charset="0"/>
                <a:cs typeface="Arial" panose="020B0604020202020204" pitchFamily="34" charset="0"/>
              </a:rPr>
              <a:t>tables have six properties: </a:t>
            </a:r>
            <a:endParaRPr lang="en-IN" sz="2400" b="1" dirty="0" smtClean="0">
              <a:solidFill>
                <a:srgbClr val="EDE70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Values </a:t>
            </a:r>
            <a:r>
              <a:rPr lang="en-IN" sz="2000" dirty="0">
                <a:solidFill>
                  <a:schemeClr val="tx1">
                    <a:lumMod val="50000"/>
                    <a:lumOff val="50000"/>
                  </a:schemeClr>
                </a:solidFill>
              </a:rPr>
              <a:t>are </a:t>
            </a:r>
            <a:r>
              <a:rPr lang="en-IN" sz="2000" dirty="0" smtClean="0">
                <a:solidFill>
                  <a:schemeClr val="tx1">
                    <a:lumMod val="50000"/>
                    <a:lumOff val="50000"/>
                  </a:schemeClr>
                </a:solidFill>
              </a:rPr>
              <a:t>atomic.</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Column </a:t>
            </a:r>
            <a:r>
              <a:rPr lang="en-IN" sz="2000" dirty="0">
                <a:solidFill>
                  <a:schemeClr val="tx1">
                    <a:lumMod val="50000"/>
                    <a:lumOff val="50000"/>
                  </a:schemeClr>
                </a:solidFill>
              </a:rPr>
              <a:t>values are of the same </a:t>
            </a:r>
            <a:r>
              <a:rPr lang="en-IN" sz="2000" dirty="0" smtClean="0">
                <a:solidFill>
                  <a:schemeClr val="tx1">
                    <a:lumMod val="50000"/>
                    <a:lumOff val="50000"/>
                  </a:schemeClr>
                </a:solidFill>
              </a:rPr>
              <a:t>kind.</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row is </a:t>
            </a:r>
            <a:r>
              <a:rPr lang="en-IN" sz="2000" dirty="0" smtClean="0">
                <a:solidFill>
                  <a:schemeClr val="tx1">
                    <a:lumMod val="50000"/>
                    <a:lumOff val="50000"/>
                  </a:schemeClr>
                </a:solidFill>
              </a:rPr>
              <a:t>unique.</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columns is </a:t>
            </a:r>
            <a:r>
              <a:rPr lang="en-IN" sz="2000" dirty="0" smtClean="0">
                <a:solidFill>
                  <a:schemeClr val="tx1">
                    <a:lumMod val="50000"/>
                    <a:lumOff val="50000"/>
                  </a:schemeClr>
                </a:solidFill>
              </a:rPr>
              <a:t>insignificant – </a:t>
            </a:r>
            <a:r>
              <a:rPr lang="en-IN" dirty="0" smtClean="0">
                <a:solidFill>
                  <a:schemeClr val="tx1">
                    <a:lumMod val="50000"/>
                    <a:lumOff val="50000"/>
                  </a:schemeClr>
                </a:solidFill>
              </a:rPr>
              <a:t>(unimportant)</a:t>
            </a:r>
            <a:r>
              <a:rPr lang="en-IN" sz="2000" dirty="0" smtClean="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The </a:t>
            </a:r>
            <a:r>
              <a:rPr lang="en-IN" sz="2000" dirty="0">
                <a:solidFill>
                  <a:schemeClr val="tx1">
                    <a:lumMod val="50000"/>
                    <a:lumOff val="50000"/>
                  </a:schemeClr>
                </a:solidFill>
              </a:rPr>
              <a:t>sequence of rows is </a:t>
            </a:r>
            <a:r>
              <a:rPr lang="en-IN" sz="2000" dirty="0" smtClean="0">
                <a:solidFill>
                  <a:schemeClr val="tx1">
                    <a:lumMod val="50000"/>
                    <a:lumOff val="50000"/>
                  </a:schemeClr>
                </a:solidFill>
              </a:rPr>
              <a:t>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endParaRPr lang="en-IN" dirty="0" smtClean="0">
              <a:solidFill>
                <a:schemeClr val="tx1">
                  <a:lumMod val="50000"/>
                  <a:lumOff val="50000"/>
                </a:schemeClr>
              </a:solidFill>
            </a:endParaRPr>
          </a:p>
          <a:p>
            <a:pPr marL="285750" indent="-285750">
              <a:lnSpc>
                <a:spcPct val="150000"/>
              </a:lnSpc>
              <a:buFont typeface="Arial" panose="020B0604020202020204" pitchFamily="34" charset="0"/>
              <a:buChar char="•"/>
            </a:pPr>
            <a:r>
              <a:rPr lang="en-IN" sz="2000" dirty="0" smtClean="0">
                <a:solidFill>
                  <a:schemeClr val="tx1">
                    <a:lumMod val="50000"/>
                    <a:lumOff val="50000"/>
                  </a:schemeClr>
                </a:solidFill>
              </a:rPr>
              <a:t>Each </a:t>
            </a:r>
            <a:r>
              <a:rPr lang="en-IN" sz="2000" dirty="0">
                <a:solidFill>
                  <a:schemeClr val="tx1">
                    <a:lumMod val="50000"/>
                    <a:lumOff val="50000"/>
                  </a:schemeClr>
                </a:solidFill>
              </a:rPr>
              <a:t>column must have a unique name</a:t>
            </a:r>
            <a:r>
              <a:rPr lang="en-IN" sz="2000" dirty="0" smtClean="0">
                <a:solidFill>
                  <a:schemeClr val="tx1">
                    <a:lumMod val="50000"/>
                    <a:lumOff val="50000"/>
                  </a:schemeClr>
                </a:solidFill>
              </a:rPr>
              <a:t>.</a:t>
            </a:r>
            <a:endParaRPr lang="en-IN" sz="2000" dirty="0">
              <a:solidFill>
                <a:schemeClr val="tx1">
                  <a:lumMod val="50000"/>
                  <a:lumOff val="50000"/>
                </a:schemeClr>
              </a:solidFill>
            </a:endParaRP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rgbClr val="FFFF00"/>
                </a:solidFill>
                <a:latin typeface="Arial" panose="020B0604020202020204" pitchFamily="34" charset="0"/>
                <a:cs typeface="Arial" panose="020B0604020202020204" pitchFamily="34" charset="0"/>
              </a:rPr>
              <a:t>properties of relational table</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gridCol w="2895600"/>
              </a:tblGrid>
              <a:tr h="403934">
                <a:tc>
                  <a:txBody>
                    <a:bodyPr/>
                    <a:lstStyle/>
                    <a:p>
                      <a:pPr algn="ctr"/>
                      <a:r>
                        <a:rPr lang="en-IN" dirty="0" smtClean="0"/>
                        <a:t>ID</a:t>
                      </a:r>
                      <a:endParaRPr lang="en-IN" dirty="0"/>
                    </a:p>
                  </a:txBody>
                  <a:tcPr>
                    <a:solidFill>
                      <a:srgbClr val="FFFF00"/>
                    </a:solidFill>
                  </a:tcPr>
                </a:tc>
                <a:tc>
                  <a:txBody>
                    <a:bodyPr/>
                    <a:lstStyle/>
                    <a:p>
                      <a:pPr algn="ctr"/>
                      <a:r>
                        <a:rPr lang="en-IN" dirty="0" smtClean="0"/>
                        <a:t>firstName</a:t>
                      </a:r>
                      <a:endParaRPr lang="en-IN" dirty="0"/>
                    </a:p>
                  </a:txBody>
                  <a:tcPr>
                    <a:solidFill>
                      <a:srgbClr val="FFFF00"/>
                    </a:solidFill>
                  </a:tcPr>
                </a:tc>
              </a:tr>
              <a:tr h="370840">
                <a:tc>
                  <a:txBody>
                    <a:bodyPr/>
                    <a:lstStyle/>
                    <a:p>
                      <a:pPr algn="ctr"/>
                      <a:r>
                        <a:rPr lang="en-IN" dirty="0" smtClean="0"/>
                        <a:t>1</a:t>
                      </a:r>
                      <a:endParaRPr lang="en-IN" dirty="0"/>
                    </a:p>
                  </a:txBody>
                  <a:tcPr/>
                </a:tc>
                <a:tc>
                  <a:txBody>
                    <a:bodyPr/>
                    <a:lstStyle/>
                    <a:p>
                      <a:r>
                        <a:rPr lang="en-IN" dirty="0" smtClean="0"/>
                        <a:t>Saleel Bagde</a:t>
                      </a:r>
                      <a:endParaRPr lang="en-IN" dirty="0"/>
                    </a:p>
                  </a:txBody>
                  <a:tcPr/>
                </a:tc>
              </a:tr>
              <a:tr h="370840">
                <a:tc>
                  <a:txBody>
                    <a:bodyPr/>
                    <a:lstStyle/>
                    <a:p>
                      <a:pPr algn="ctr"/>
                      <a:r>
                        <a:rPr lang="en-IN" dirty="0" smtClean="0"/>
                        <a:t>2</a:t>
                      </a:r>
                      <a:endParaRPr lang="en-IN" dirty="0"/>
                    </a:p>
                  </a:txBody>
                  <a:tcPr/>
                </a:tc>
                <a:tc>
                  <a:txBody>
                    <a:bodyPr/>
                    <a:lstStyle/>
                    <a:p>
                      <a:r>
                        <a:rPr lang="en-IN" dirty="0" smtClean="0"/>
                        <a:t>Sharmin</a:t>
                      </a:r>
                      <a:endParaRPr lang="en-IN" dirty="0"/>
                    </a:p>
                  </a:txBody>
                  <a:tcPr/>
                </a:tc>
              </a:tr>
              <a:tr h="370840">
                <a:tc>
                  <a:txBody>
                    <a:bodyPr/>
                    <a:lstStyle/>
                    <a:p>
                      <a:pPr algn="ctr"/>
                      <a:r>
                        <a:rPr lang="en-IN" dirty="0" smtClean="0"/>
                        <a:t>3</a:t>
                      </a:r>
                      <a:endParaRPr lang="en-IN" dirty="0"/>
                    </a:p>
                  </a:txBody>
                  <a:tcPr/>
                </a:tc>
                <a:tc>
                  <a:txBody>
                    <a:bodyPr/>
                    <a:lstStyle/>
                    <a:p>
                      <a:r>
                        <a:rPr lang="en-IN" dirty="0" smtClean="0"/>
                        <a:t>Vrushali</a:t>
                      </a:r>
                      <a:endParaRPr lang="en-IN" dirty="0"/>
                    </a:p>
                  </a:txBody>
                  <a:tcPr/>
                </a:tc>
              </a:tr>
              <a:tr h="370840">
                <a:tc>
                  <a:txBody>
                    <a:bodyPr/>
                    <a:lstStyle/>
                    <a:p>
                      <a:pPr algn="ctr"/>
                      <a:r>
                        <a:rPr lang="en-IN" dirty="0" smtClean="0"/>
                        <a:t>4</a:t>
                      </a:r>
                      <a:endParaRPr lang="en-IN" dirty="0"/>
                    </a:p>
                  </a:txBody>
                  <a:tcPr/>
                </a:tc>
                <a:tc>
                  <a:txBody>
                    <a:bodyPr/>
                    <a:lstStyle/>
                    <a:p>
                      <a:r>
                        <a:rPr lang="en-IN" dirty="0" smtClean="0"/>
                        <a:t>Ruhan</a:t>
                      </a:r>
                      <a:endParaRPr lang="en-IN" dirty="0"/>
                    </a:p>
                  </a:txBody>
                  <a:tcPr/>
                </a:tc>
              </a:tr>
            </a:tbl>
          </a:graphicData>
        </a:graphic>
      </p:graphicFrame>
    </p:spTree>
    <p:extLst>
      <p:ext uri="{BB962C8B-B14F-4D97-AF65-F5344CB8AC3E}">
        <p14:creationId xmlns:p14="http://schemas.microsoft.com/office/powerpoint/2010/main" xmlns="" val="41589343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a:spcAft>
                          <a:spcPts val="0"/>
                        </a:spcAft>
                      </a:pPr>
                      <a:r>
                        <a:rPr kumimoji="0" lang="en-IN" sz="1600" kern="1200" dirty="0" smtClean="0">
                          <a:solidFill>
                            <a:srgbClr val="0077AA"/>
                          </a:solidFill>
                          <a:latin typeface="Liberation Mono"/>
                          <a:ea typeface="+mn-ea"/>
                          <a:cs typeface="+mn-cs"/>
                        </a:rPr>
                        <a:t>ASCII(str)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lgn="l">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a:spcAft>
                          <a:spcPts val="0"/>
                        </a:spcAft>
                      </a:pPr>
                      <a:r>
                        <a:rPr kumimoji="0" lang="en-IN" sz="1600" kern="1200" dirty="0" smtClean="0">
                          <a:solidFill>
                            <a:srgbClr val="0077AA"/>
                          </a:solidFill>
                          <a:latin typeface="Liberation Mono"/>
                          <a:ea typeface="+mn-ea"/>
                          <a:cs typeface="+mn-cs"/>
                        </a:rPr>
                        <a:t>CHAR(N,...)</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lvl="0">
                        <a:spcAft>
                          <a:spcPts val="0"/>
                        </a:spcAft>
                      </a:pPr>
                      <a:r>
                        <a:rPr kumimoji="0" lang="en-IN" sz="1600" kern="1200" dirty="0" smtClean="0">
                          <a:solidFill>
                            <a:srgbClr val="0077AA"/>
                          </a:solidFill>
                          <a:latin typeface="Liberation Mono"/>
                          <a:ea typeface="+mn-ea"/>
                          <a:cs typeface="+mn-cs"/>
                        </a:rPr>
                        <a:t>CONCAT(str1,str2,...)</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gridCol w="6172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9810627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gridCol w="6379122"/>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smtClean="0">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smtClean="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tr>
              <a:tr h="442383">
                <a:tc>
                  <a:txBody>
                    <a:bodyPr/>
                    <a:lstStyle/>
                    <a:p>
                      <a:r>
                        <a:rPr kumimoji="0" lang="en-US" sz="1600" kern="1200" dirty="0" smtClean="0">
                          <a:solidFill>
                            <a:srgbClr val="0077AA"/>
                          </a:solidFill>
                          <a:latin typeface="Liberation Mono"/>
                          <a:ea typeface="+mn-ea"/>
                          <a:cs typeface="+mn-cs"/>
                        </a:rPr>
                        <a:t>UCASE(str)</a:t>
                      </a:r>
                      <a:endParaRPr kumimoji="0" lang="en-US"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55592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gridCol w="5791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smtClean="0">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smtClean="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smtClean="0">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xmlns="" val="2358182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gridCol w="6158793"/>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smtClean="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smtClean="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smtClean="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smtClean="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tr>
            </a:tbl>
          </a:graphicData>
        </a:graphic>
      </p:graphicFrame>
    </p:spTree>
    <p:extLst>
      <p:ext uri="{BB962C8B-B14F-4D97-AF65-F5344CB8AC3E}">
        <p14:creationId xmlns:p14="http://schemas.microsoft.com/office/powerpoint/2010/main" xmlns="" val="15498642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Mathematical </a:t>
            </a: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854163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smtClean="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smtClean="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smtClean="0">
                          <a:solidFill>
                            <a:srgbClr val="0077AA"/>
                          </a:solidFill>
                          <a:latin typeface="Liberation Mono"/>
                          <a:ea typeface="+mn-ea"/>
                          <a:cs typeface="+mn-cs"/>
                        </a:rPr>
                        <a:t>N MOD M</a:t>
                      </a:r>
                      <a:endParaRPr kumimoji="0" lang="en-IN" sz="1600" kern="1200" dirty="0" smtClean="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tr>
            </a:tbl>
          </a:graphicData>
        </a:graphic>
      </p:graphicFrame>
    </p:spTree>
    <p:extLst>
      <p:ext uri="{BB962C8B-B14F-4D97-AF65-F5344CB8AC3E}">
        <p14:creationId xmlns:p14="http://schemas.microsoft.com/office/powerpoint/2010/main" xmlns="" val="5980739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gridCol w="6610200"/>
              </a:tblGrid>
              <a:tr h="442383">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Result</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smtClean="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26298745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SELECT statement</a:t>
            </a:r>
            <a:r>
              <a:rPr lang="en-US" sz="4800" dirty="0">
                <a:solidFill>
                  <a:srgbClr val="DC525C"/>
                </a:solidFill>
                <a:latin typeface="Segoe UI Light" panose="020B0502040204020203" pitchFamily="34" charset="0"/>
                <a:cs typeface="Segoe UI Light" panose="020B0502040204020203" pitchFamily="34" charset="0"/>
              </a:rPr>
              <a:t>… syntax</a:t>
            </a:r>
          </a:p>
          <a:p>
            <a:pPr lvl="0" algn="ctr">
              <a:spcBef>
                <a:spcPct val="0"/>
              </a:spcBef>
              <a:defRPr/>
            </a:pP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4196938"/>
            <a:ext cx="5715000" cy="2324100"/>
          </a:xfrm>
          <a:prstGeom prst="rect">
            <a:avLst/>
          </a:prstGeom>
        </p:spPr>
      </p:pic>
      <p:sp>
        <p:nvSpPr>
          <p:cNvPr id="5" name="Rectangle 4"/>
          <p:cNvSpPr/>
          <p:nvPr/>
        </p:nvSpPr>
        <p:spPr>
          <a:xfrm>
            <a:off x="285720" y="142852"/>
            <a:ext cx="6929486" cy="1477328"/>
          </a:xfrm>
          <a:prstGeom prst="rect">
            <a:avLst/>
          </a:prstGeom>
        </p:spPr>
        <p:txBody>
          <a:bodyPr wrap="square">
            <a:spAutoFit/>
          </a:bodyPr>
          <a:lstStyle/>
          <a:p>
            <a:pPr>
              <a:lnSpc>
                <a:spcPct val="150000"/>
              </a:lnSpc>
            </a:pPr>
            <a:r>
              <a:rPr lang="en-US" sz="2000" dirty="0" smtClean="0">
                <a:solidFill>
                  <a:srgbClr val="006C86"/>
                </a:solidFill>
                <a:latin typeface="Consolas" pitchFamily="49" charset="0"/>
              </a:rPr>
              <a:t>select * from emp;</a:t>
            </a:r>
          </a:p>
          <a:p>
            <a:pPr>
              <a:lnSpc>
                <a:spcPct val="150000"/>
              </a:lnSpc>
            </a:pPr>
            <a:r>
              <a:rPr lang="en-US" sz="2000" dirty="0" smtClean="0">
                <a:solidFill>
                  <a:srgbClr val="006C86"/>
                </a:solidFill>
                <a:latin typeface="Consolas" pitchFamily="49" charset="0"/>
              </a:rPr>
              <a:t>select * from emp where ename = '' or 1=1;</a:t>
            </a:r>
          </a:p>
          <a:p>
            <a:pPr>
              <a:lnSpc>
                <a:spcPct val="150000"/>
              </a:lnSpc>
            </a:pPr>
            <a:r>
              <a:rPr lang="en-US" sz="2000" smtClean="0">
                <a:solidFill>
                  <a:srgbClr val="006C86"/>
                </a:solidFill>
                <a:latin typeface="Consolas" pitchFamily="49" charset="0"/>
              </a:rPr>
              <a:t>select * from emp where True</a:t>
            </a:r>
            <a:endParaRPr lang="en-US" sz="2000" dirty="0">
              <a:solidFill>
                <a:srgbClr val="006C86"/>
              </a:solidFill>
              <a:latin typeface="Consolas" pitchFamily="49" charset="0"/>
            </a:endParaRPr>
          </a:p>
        </p:txBody>
      </p:sp>
    </p:spTree>
    <p:extLst>
      <p:ext uri="{BB962C8B-B14F-4D97-AF65-F5344CB8AC3E}">
        <p14:creationId xmlns:p14="http://schemas.microsoft.com/office/powerpoint/2010/main" xmlns="" val="9673052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i="1"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i="1"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a:t>
            </a:r>
            <a:r>
              <a:rPr lang="en-US" sz="2000" b="1" i="1" dirty="0" smtClean="0">
                <a:solidFill>
                  <a:srgbClr val="0077AA"/>
                </a:solidFill>
                <a:latin typeface="Liberation Mono"/>
              </a:rPr>
              <a:t>r</a:t>
            </a:r>
            <a:r>
              <a:rPr lang="en-US" sz="2000" dirty="0" smtClean="0">
                <a:solidFill>
                  <a:srgbClr val="0077AA"/>
                </a:solidFill>
                <a:latin typeface="Liberation Mono"/>
              </a:rPr>
              <a:t>&gt;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a:t>
            </a:r>
            <a:r>
              <a:rPr lang="en-US" sz="2000" dirty="0" smtClean="0">
                <a:solidFill>
                  <a:srgbClr val="0077AA"/>
                </a:solidFill>
                <a:latin typeface="Liberation Mono"/>
              </a:rPr>
              <a:t>&lt;where_condition&gt;]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a:t>
            </a:r>
            <a:r>
              <a:rPr lang="en-US" sz="2000" dirty="0" smtClean="0">
                <a:solidFill>
                  <a:srgbClr val="0077AA"/>
                </a:solidFill>
                <a:latin typeface="Liberation Mono"/>
              </a:rPr>
              <a:t>&lt;having_condition&gt;]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xmlns="" val="1901945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smtClean="0">
                          <a:latin typeface="Arial" panose="020B0604020202020204" pitchFamily="34" charset="0"/>
                          <a:cs typeface="Arial" panose="020B0604020202020204" pitchFamily="34" charset="0"/>
                          <a:hlinkClick r:id="rId3" action="ppaction://hlinksldjump"/>
                        </a:rPr>
                        <a:t>What is Relation and Relationship?</a:t>
                      </a:r>
                      <a:endParaRPr lang="en-US" sz="1200" b="1" i="1" dirty="0" smtClean="0">
                        <a:latin typeface="Arial" panose="020B0604020202020204" pitchFamily="34" charset="0"/>
                        <a:cs typeface="Arial" panose="020B0604020202020204" pitchFamily="34" charset="0"/>
                      </a:endParaRPr>
                    </a:p>
                  </a:txBody>
                  <a:tcPr anchor="ctr"/>
                </a:tc>
              </a:tr>
              <a:tr h="370840">
                <a:tc>
                  <a:txBody>
                    <a:bodyPr/>
                    <a:lstStyle/>
                    <a:p>
                      <a:r>
                        <a:rPr lang="en-IN" sz="1200" b="1" i="1" dirty="0" smtClean="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tr>
              <a:tr h="370840">
                <a:tc>
                  <a:txBody>
                    <a:bodyPr/>
                    <a:lstStyle/>
                    <a:p>
                      <a:r>
                        <a:rPr kumimoji="0" lang="en-IN"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rPr>
                        <a:t>DBMS and RDBMS</a:t>
                      </a: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38877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xmlns="" val="5879902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a:t>
            </a:r>
            <a:r>
              <a:rPr lang="en-US" sz="3200" b="1" i="1" dirty="0">
                <a:solidFill>
                  <a:srgbClr val="FFFF00"/>
                </a:solidFill>
                <a:latin typeface="Arial" pitchFamily="34" charset="0"/>
                <a:cs typeface="Arial" pitchFamily="34" charset="0"/>
              </a:rPr>
              <a:t>s</a:t>
            </a:r>
            <a:r>
              <a:rPr lang="en-US" sz="3200" b="1" i="1" dirty="0" smtClean="0">
                <a:solidFill>
                  <a:srgbClr val="FFFF00"/>
                </a:solidFill>
                <a:latin typeface="Arial" pitchFamily="34" charset="0"/>
                <a:cs typeface="Arial" pitchFamily="34" charset="0"/>
              </a:rPr>
              <a:t>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xmlns="" val="1710746735"/>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smtClean="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smtClean="0">
                <a:solidFill>
                  <a:srgbClr val="0077AA"/>
                </a:solidFill>
                <a:latin typeface="Liberation Mono"/>
              </a:rPr>
              <a:t>ORDER BY</a:t>
            </a:r>
            <a:r>
              <a:rPr lang="en-IN" sz="2000" dirty="0" smtClean="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smtClean="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smtClean="0">
                <a:solidFill>
                  <a:srgbClr val="669900"/>
                </a:solidFill>
                <a:latin typeface="Liberation Mono"/>
              </a:rPr>
              <a:t>'a</a:t>
            </a:r>
            <a:r>
              <a:rPr lang="en-IN" sz="2000" dirty="0">
                <a:solidFill>
                  <a:srgbClr val="669900"/>
                </a:solidFill>
                <a:latin typeface="Liberation Mono"/>
              </a:rPr>
              <a:t>'</a:t>
            </a:r>
            <a:r>
              <a:rPr lang="en-IN" sz="2000" dirty="0" smtClean="0">
                <a:solidFill>
                  <a:srgbClr val="669900"/>
                </a:solidFill>
                <a:latin typeface="Liberation Mono"/>
              </a:rPr>
              <a:t> </a:t>
            </a:r>
            <a:r>
              <a:rPr lang="en-IN" sz="2000" dirty="0" smtClean="0">
                <a:solidFill>
                  <a:srgbClr val="0077AA"/>
                </a:solidFill>
                <a:latin typeface="Liberation Mono"/>
              </a:rPr>
              <a:t>FROM</a:t>
            </a:r>
            <a:r>
              <a:rPr lang="en-IN" sz="2000" dirty="0" smtClean="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a:t>
            </a:r>
            <a:r>
              <a:rPr lang="en-IN" sz="2000" dirty="0" smtClean="0">
                <a:solidFill>
                  <a:srgbClr val="0077AA"/>
                </a:solidFill>
                <a:latin typeface="Liberation Mono"/>
              </a:rPr>
              <a:t>BY</a:t>
            </a:r>
            <a:r>
              <a:rPr lang="en-IN" sz="2000" dirty="0" smtClean="0">
                <a:solidFill>
                  <a:srgbClr val="000000"/>
                </a:solidFill>
                <a:latin typeface="Liberation Mono"/>
              </a:rPr>
              <a:t> </a:t>
            </a:r>
            <a:r>
              <a:rPr lang="en-IN" sz="2000" dirty="0">
                <a:solidFill>
                  <a:srgbClr val="669900"/>
                </a:solidFill>
                <a:latin typeface="Liberation Mono"/>
              </a:rPr>
              <a:t>'a</a:t>
            </a:r>
            <a:r>
              <a:rPr lang="en-IN" sz="2000" dirty="0" smtClean="0">
                <a:solidFill>
                  <a:srgbClr val="669900"/>
                </a:solidFill>
                <a:latin typeface="Liberation Mono"/>
              </a:rPr>
              <a:t>'</a:t>
            </a:r>
            <a:r>
              <a:rPr lang="en-IN" sz="2000" dirty="0" smtClean="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a:t>
            </a:r>
            <a:r>
              <a:rPr lang="en-US" sz="3200" b="1" i="1" dirty="0" smtClean="0">
                <a:solidFill>
                  <a:srgbClr val="FFFF00"/>
                </a:solidFill>
                <a:latin typeface="Arial" pitchFamily="34" charset="0"/>
                <a:cs typeface="Arial" pitchFamily="34" charset="0"/>
              </a:rPr>
              <a:t>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smtClean="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order. This is equivalent to ORDER BY expression </a:t>
            </a:r>
            <a:r>
              <a:rPr lang="en-IN" sz="1600" b="1" i="1" dirty="0">
                <a:latin typeface="Arial" panose="020B0604020202020204" pitchFamily="34" charset="0"/>
                <a:cs typeface="Arial" panose="020B0604020202020204" pitchFamily="34" charset="0"/>
              </a:rPr>
              <a:t>ASC</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a:t>
            </a:r>
            <a:r>
              <a:rPr lang="en-IN" sz="1600" b="1" dirty="0" smtClean="0">
                <a:solidFill>
                  <a:schemeClr val="accent2">
                    <a:lumMod val="50000"/>
                  </a:schemeClr>
                </a:solidFill>
                <a:latin typeface="Arial" panose="020B0604020202020204" pitchFamily="34" charset="0"/>
                <a:cs typeface="Arial" panose="020B0604020202020204" pitchFamily="34" charset="0"/>
              </a:rPr>
              <a:t>Update LIMIT, and </a:t>
            </a:r>
            <a:r>
              <a:rPr lang="en-IN" sz="1600" b="1" dirty="0">
                <a:solidFill>
                  <a:schemeClr val="accent2">
                    <a:lumMod val="50000"/>
                  </a:schemeClr>
                </a:solidFill>
                <a:latin typeface="Arial" panose="020B0604020202020204" pitchFamily="34" charset="0"/>
                <a:cs typeface="Arial" panose="020B0604020202020204" pitchFamily="34" charset="0"/>
              </a:rPr>
              <a:t>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smtClean="0">
                <a:solidFill>
                  <a:schemeClr val="accent2">
                    <a:lumMod val="50000"/>
                  </a:schemeClr>
                </a:solidFill>
              </a:rPr>
              <a:t> "</a:t>
            </a:r>
            <a:r>
              <a:rPr lang="en-IN" sz="2000" dirty="0">
                <a:solidFill>
                  <a:schemeClr val="accent2">
                    <a:lumMod val="50000"/>
                  </a:schemeClr>
                </a:solidFill>
              </a:rPr>
              <a:t>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a:t>
            </a:r>
            <a:r>
              <a:rPr lang="en-IN" sz="2000" b="1" i="1" dirty="0" smtClean="0">
                <a:solidFill>
                  <a:schemeClr val="accent2">
                    <a:lumMod val="50000"/>
                  </a:schemeClr>
                </a:solidFill>
              </a:rPr>
              <a:t>. . ."</a:t>
            </a:r>
            <a:endParaRPr lang="en-IN" sz="2000" b="1" i="1" dirty="0">
              <a:solidFill>
                <a:schemeClr val="accent2">
                  <a:lumMod val="50000"/>
                </a:schemeClr>
              </a:solidFill>
            </a:endParaRPr>
          </a:p>
          <a:p>
            <a:pPr indent="-285750">
              <a:lnSpc>
                <a:spcPct val="150000"/>
              </a:lnSpc>
              <a:buFont typeface="Wingdings" pitchFamily="2" charset="2"/>
              <a:buChar char="v"/>
            </a:pPr>
            <a:r>
              <a:rPr lang="en-IN" sz="2000" dirty="0" smtClean="0">
                <a:solidFill>
                  <a:schemeClr val="accent2">
                    <a:lumMod val="50000"/>
                  </a:schemeClr>
                </a:solidFill>
              </a:rPr>
              <a:t> Tuples </a:t>
            </a:r>
            <a:r>
              <a:rPr lang="en-IN" sz="2000" dirty="0">
                <a:solidFill>
                  <a:schemeClr val="accent2">
                    <a:lumMod val="50000"/>
                  </a:schemeClr>
                </a:solidFill>
              </a:rPr>
              <a:t>are sorted by specified attributes</a:t>
            </a:r>
          </a:p>
          <a:p>
            <a:pPr indent="-285750">
              <a:lnSpc>
                <a:spcPct val="150000"/>
              </a:lnSpc>
              <a:buFont typeface="Wingdings" pitchFamily="2" charset="2"/>
              <a:buChar char="v"/>
            </a:pPr>
            <a:r>
              <a:rPr lang="en-IN" sz="2000" dirty="0" smtClean="0">
                <a:solidFill>
                  <a:schemeClr val="accent2">
                    <a:lumMod val="50000"/>
                  </a:schemeClr>
                </a:solidFill>
              </a:rPr>
              <a:t> Results </a:t>
            </a:r>
            <a:r>
              <a:rPr lang="en-IN" sz="2000" dirty="0">
                <a:solidFill>
                  <a:schemeClr val="accent2">
                    <a:lumMod val="50000"/>
                  </a:schemeClr>
                </a:solidFill>
              </a:rPr>
              <a:t>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first</a:t>
            </a:r>
          </a:p>
          <a:p>
            <a:pPr indent="-285750">
              <a:lnSpc>
                <a:spcPct val="150000"/>
              </a:lnSpc>
              <a:buFont typeface="Wingdings" pitchFamily="2" charset="2"/>
              <a:buChar char="v"/>
            </a:pPr>
            <a:r>
              <a:rPr lang="en-IN" sz="2000" dirty="0" smtClean="0">
                <a:solidFill>
                  <a:schemeClr val="accent2">
                    <a:lumMod val="50000"/>
                  </a:schemeClr>
                </a:solidFill>
              </a:rPr>
              <a:t> Within </a:t>
            </a:r>
            <a:r>
              <a:rPr lang="en-IN" sz="2000" dirty="0">
                <a:solidFill>
                  <a:schemeClr val="accent2">
                    <a:lumMod val="50000"/>
                  </a:schemeClr>
                </a:solidFill>
              </a:rPr>
              <a:t>each value of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1</a:t>
            </a:r>
            <a:r>
              <a:rPr lang="en-IN" sz="2000" dirty="0" smtClean="0">
                <a:solidFill>
                  <a:schemeClr val="accent2">
                    <a:lumMod val="50000"/>
                  </a:schemeClr>
                </a:solidFill>
              </a:rPr>
              <a:t>, </a:t>
            </a:r>
            <a:r>
              <a:rPr lang="en-IN" sz="2000" dirty="0">
                <a:solidFill>
                  <a:schemeClr val="accent2">
                    <a:lumMod val="50000"/>
                  </a:schemeClr>
                </a:solidFill>
              </a:rPr>
              <a:t>results are sorted by </a:t>
            </a:r>
            <a:r>
              <a:rPr lang="en-IN" sz="2000" b="1" i="1" dirty="0" smtClean="0">
                <a:solidFill>
                  <a:schemeClr val="accent2">
                    <a:lumMod val="50000"/>
                  </a:schemeClr>
                </a:solidFill>
              </a:rPr>
              <a:t>A</a:t>
            </a:r>
            <a:r>
              <a:rPr lang="en-IN" sz="2000" b="1" i="1" baseline="-25000" dirty="0" smtClean="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xmlns="" val="24279377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a:t>
            </a:r>
            <a:r>
              <a:rPr lang="en-IN" b="1" dirty="0" smtClean="0">
                <a:latin typeface="Arial" panose="020B0604020202020204" pitchFamily="34" charset="0"/>
                <a:cs typeface="Arial" panose="020B0604020202020204" pitchFamily="34" charset="0"/>
              </a:rPr>
              <a:t>ORDER </a:t>
            </a:r>
            <a:r>
              <a:rPr lang="en-IN" b="1" dirty="0">
                <a:latin typeface="Arial" panose="020B0604020202020204" pitchFamily="34" charset="0"/>
                <a:cs typeface="Arial" panose="020B0604020202020204" pitchFamily="34" charset="0"/>
              </a:rPr>
              <a:t>BY clause is used to sort the records in your result set.</a:t>
            </a:r>
          </a:p>
        </p:txBody>
      </p:sp>
      <p:sp>
        <p:nvSpPr>
          <p:cNvPr id="6" name="Rectangle 5"/>
          <p:cNvSpPr/>
          <p:nvPr/>
        </p:nvSpPr>
        <p:spPr>
          <a:xfrm>
            <a:off x="59871" y="2270036"/>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latin typeface="Arial" panose="020B0604020202020204" pitchFamily="34" charset="0"/>
                <a:ea typeface="Times New Roman" panose="02020603050405020304" pitchFamily="18" charset="0"/>
              </a:rPr>
              <a:t>COMM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smtClean="0">
                <a:latin typeface="Arial" panose="020B0604020202020204" pitchFamily="34" charset="0"/>
                <a:cs typeface="Arial" panose="020B0604020202020204" pitchFamily="34" charset="0"/>
              </a:rPr>
              <a:t>ENAME,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ENAME</a:t>
            </a:r>
            <a:r>
              <a:rPr lang="en-IN" sz="1700" dirty="0" smtClean="0">
                <a:solidFill>
                  <a:schemeClr val="bg1">
                    <a:lumMod val="65000"/>
                  </a:schemeClr>
                </a:solidFill>
                <a:latin typeface="Arial" panose="020B0604020202020204" pitchFamily="34" charset="0"/>
                <a:cs typeface="Arial" panose="020B0604020202020204" pitchFamily="34" charset="0"/>
              </a:rPr>
              <a:t>)</a:t>
            </a:r>
            <a:r>
              <a:rPr lang="en-IN" sz="1700" dirty="0" smtClean="0">
                <a:latin typeface="Arial" panose="020B0604020202020204" pitchFamily="34" charset="0"/>
                <a:cs typeface="Arial" panose="020B0604020202020204" pitchFamily="34"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length</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ENAME</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ENAME</a:t>
            </a:r>
            <a:r>
              <a:rPr lang="en-IN" sz="1700" dirty="0" smtClean="0">
                <a:solidFill>
                  <a:srgbClr val="DD4A68"/>
                </a:solidFill>
                <a:latin typeface="Arial" panose="020B0604020202020204" pitchFamily="34" charset="0"/>
                <a:ea typeface="Times New Roman" panose="02020603050405020304" pitchFamily="18" charset="0"/>
              </a:rPr>
              <a:t> desc</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smtClean="0">
                <a:solidFill>
                  <a:srgbClr val="DD4A68"/>
                </a:solidFill>
                <a:latin typeface="Arial" panose="020B0604020202020204" pitchFamily="34" charset="0"/>
                <a:ea typeface="Times New Roman" panose="02020603050405020304" pitchFamily="18" charset="0"/>
              </a:rPr>
              <a:t>IF</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JOB</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chemeClr val="accent5">
                    <a:lumMod val="7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US" sz="1700" dirty="0" smtClean="0">
                <a:solidFill>
                  <a:srgbClr val="DD4A68"/>
                </a:solidFill>
                <a:latin typeface="Arial" panose="020B0604020202020204" pitchFamily="34" charset="0"/>
                <a:ea typeface="Times New Roman" panose="02020603050405020304" pitchFamily="18" charset="0"/>
              </a:rPr>
              <a:t>FIELD</a:t>
            </a:r>
            <a:r>
              <a:rPr lang="en-US" sz="1700" dirty="0" smtClean="0">
                <a:solidFill>
                  <a:schemeClr val="bg1">
                    <a:lumMod val="65000"/>
                  </a:schemeClr>
                </a:solidFill>
                <a:latin typeface="Arial" panose="020B0604020202020204" pitchFamily="34" charset="0"/>
                <a:ea typeface="Times New Roman" panose="02020603050405020304" pitchFamily="18" charset="0"/>
              </a:rPr>
              <a:t>(</a:t>
            </a:r>
            <a:r>
              <a:rPr lang="en-US" sz="1700" dirty="0" smtClean="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smtClean="0">
                <a:solidFill>
                  <a:srgbClr val="92D050"/>
                </a:solidFill>
                <a:latin typeface="Arial" panose="020B0604020202020204" pitchFamily="34" charset="0"/>
                <a:ea typeface="Times New Roman" panose="02020603050405020304" pitchFamily="18" charset="0"/>
              </a:rPr>
              <a:t>'</a:t>
            </a:r>
            <a:r>
              <a:rPr lang="en-US" sz="1700" dirty="0" smtClean="0">
                <a:solidFill>
                  <a:schemeClr val="bg1">
                    <a:lumMod val="65000"/>
                  </a:schemeClr>
                </a:solidFill>
                <a:latin typeface="Arial" panose="020B0604020202020204" pitchFamily="34" charset="0"/>
                <a:ea typeface="Times New Roman" panose="02020603050405020304" pitchFamily="18" charset="0"/>
              </a:rPr>
              <a:t>)</a:t>
            </a:r>
            <a:endParaRPr lang="en-US" sz="1700" dirty="0" smtClean="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smtClean="0">
                <a:solidFill>
                  <a:srgbClr val="000000"/>
                </a:solidFill>
                <a:latin typeface="Arial" panose="020B0604020202020204" pitchFamily="34" charset="0"/>
                <a:ea typeface="Times New Roman" panose="02020603050405020304" pitchFamily="18" charset="0"/>
              </a:rPr>
              <a:t>EMP</a:t>
            </a:r>
            <a:r>
              <a:rPr lang="en-US"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ISNULL</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latin typeface="Arial" panose="020B0604020202020204" pitchFamily="34" charset="0"/>
                <a:ea typeface="Times New Roman" panose="02020603050405020304" pitchFamily="18" charset="0"/>
              </a:rPr>
              <a:t>COMM</a:t>
            </a:r>
            <a:r>
              <a:rPr lang="en-IN" sz="1700" dirty="0" smtClean="0">
                <a:solidFill>
                  <a:schemeClr val="bg1">
                    <a:lumMod val="65000"/>
                  </a:schemeClr>
                </a:solidFill>
                <a:latin typeface="Arial" panose="020B0604020202020204" pitchFamily="34" charset="0"/>
                <a:ea typeface="Times New Roman" panose="02020603050405020304" pitchFamily="18" charset="0"/>
              </a:rPr>
              <a: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EMP</a:t>
            </a:r>
            <a:r>
              <a:rPr lang="en-IN" sz="1700" dirty="0" smtClean="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IN" sz="1700" dirty="0" smtClean="0">
                <a:solidFill>
                  <a:srgbClr val="DD4A68"/>
                </a:solidFill>
                <a:latin typeface="Arial" panose="020B0604020202020204" pitchFamily="34" charset="0"/>
                <a:ea typeface="Times New Roman" panose="02020603050405020304" pitchFamily="18" charset="0"/>
              </a:rPr>
              <a:t>`</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a:solidFill>
                  <a:srgbClr val="000000"/>
                </a:solidFill>
                <a:latin typeface="Arial" panose="020B0604020202020204" pitchFamily="34" charset="0"/>
                <a:ea typeface="Times New Roman" panose="02020603050405020304" pitchFamily="18" charset="0"/>
              </a:rPr>
              <a:t>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smtClean="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smtClean="0">
                <a:solidFill>
                  <a:srgbClr val="000000"/>
                </a:solidFill>
                <a:latin typeface="Arial" panose="020B0604020202020204" pitchFamily="34" charset="0"/>
                <a:ea typeface="Times New Roman" panose="02020603050405020304" pitchFamily="18" charset="0"/>
              </a:rPr>
              <a:t>ENAME </a:t>
            </a:r>
            <a:r>
              <a:rPr lang="en-IN" sz="1700" dirty="0" smtClean="0">
                <a:latin typeface="Arial" panose="020B0604020202020204" pitchFamily="34" charset="0"/>
                <a:ea typeface="Times New Roman" panose="02020603050405020304" pitchFamily="18" charset="0"/>
              </a:rPr>
              <a:t>'e</a:t>
            </a:r>
            <a:r>
              <a:rPr lang="en-IN" sz="1700" dirty="0">
                <a:latin typeface="Arial" panose="020B0604020202020204" pitchFamily="34" charset="0"/>
                <a:ea typeface="Times New Roman" panose="02020603050405020304" pitchFamily="18" charset="0"/>
              </a:rPr>
              <a:t>'</a:t>
            </a:r>
            <a:r>
              <a:rPr lang="en-IN" sz="1700" dirty="0" smtClean="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smtClean="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endParaRPr lang="en-US" sz="2000" b="1" i="1" dirty="0">
              <a:solidFill>
                <a:srgbClr val="0077AA"/>
              </a:solidFill>
              <a:latin typeface="Liberation Mono"/>
            </a:endParaRPr>
          </a:p>
          <a:p>
            <a:pPr>
              <a:lnSpc>
                <a:spcPct val="150000"/>
              </a:lnSpc>
            </a:pPr>
            <a:r>
              <a:rPr lang="en-US" sz="2000" dirty="0">
                <a:solidFill>
                  <a:srgbClr val="0077AA"/>
                </a:solidFill>
                <a:latin typeface="Liberation Mono"/>
              </a:rPr>
              <a:t>    [ORDER BY </a:t>
            </a:r>
            <a:r>
              <a:rPr lang="en-US" sz="2000" dirty="0" smtClean="0">
                <a:solidFill>
                  <a:srgbClr val="0077AA"/>
                </a:solidFill>
                <a:latin typeface="Liberation Mono"/>
              </a:rPr>
              <a:t>{</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a:t>
            </a:r>
            <a:r>
              <a:rPr lang="en-US" sz="2000" dirty="0" smtClean="0">
                <a:solidFill>
                  <a:srgbClr val="0077AA"/>
                </a:solidFill>
                <a:latin typeface="Liberation Mono"/>
              </a:rPr>
              <a:t> </a:t>
            </a:r>
            <a:r>
              <a:rPr lang="en-US" sz="2000" dirty="0">
                <a:solidFill>
                  <a:srgbClr val="0077AA"/>
                </a:solidFill>
                <a:latin typeface="Liberation Mono"/>
              </a:rPr>
              <a:t>| expr | position}  [ASC | DESC], ...]</a:t>
            </a:r>
          </a:p>
        </p:txBody>
      </p:sp>
    </p:spTree>
    <p:extLst>
      <p:ext uri="{BB962C8B-B14F-4D97-AF65-F5344CB8AC3E}">
        <p14:creationId xmlns:p14="http://schemas.microsoft.com/office/powerpoint/2010/main" xmlns="" val="22856188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smtClean="0">
                <a:latin typeface="Arial" panose="020B0604020202020204" pitchFamily="34" charset="0"/>
                <a:ea typeface="Calibri" panose="020F0502020204030204" pitchFamily="34" charset="0"/>
                <a:cs typeface="Arial" panose="020B0604020202020204" pitchFamily="34" charset="0"/>
              </a:rPr>
              <a:t>Expressions </a:t>
            </a:r>
            <a:r>
              <a:rPr lang="en-IN" b="1" dirty="0">
                <a:latin typeface="Arial" panose="020B0604020202020204" pitchFamily="34" charset="0"/>
                <a:ea typeface="Calibri" panose="020F0502020204030204" pitchFamily="34" charset="0"/>
                <a:cs typeface="Arial" panose="020B0604020202020204" pitchFamily="34" charset="0"/>
              </a:rPr>
              <a:t>in WHERE clause can </a:t>
            </a:r>
            <a:r>
              <a:rPr lang="en-IN" b="1" dirty="0" smtClean="0">
                <a:latin typeface="Arial" panose="020B0604020202020204" pitchFamily="34" charset="0"/>
                <a:ea typeface="Calibri" panose="020F0502020204030204" pitchFamily="34" charset="0"/>
                <a:cs typeface="Arial" panose="020B0604020202020204" pitchFamily="34" charset="0"/>
              </a:rPr>
              <a:t>use</a:t>
            </a:r>
            <a:endParaRPr lang="en-IN"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Arithmetic</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Comparison</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smtClean="0">
                <a:latin typeface="Arial" panose="020B0604020202020204" pitchFamily="34" charset="0"/>
                <a:ea typeface="Calibri" panose="020F0502020204030204" pitchFamily="34" charset="0"/>
                <a:cs typeface="Arial" panose="020B0604020202020204" pitchFamily="34" charset="0"/>
              </a:rPr>
              <a:t>Logical</a:t>
            </a:r>
            <a:r>
              <a:rPr lang="en-IN" dirty="0" smtClean="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a:t>
            </a:r>
            <a:r>
              <a:rPr lang="en-IN" i="1" dirty="0" smtClean="0">
                <a:latin typeface="Arial" panose="020B0604020202020204" pitchFamily="34" charset="0"/>
                <a:ea typeface="Calibri" panose="020F0502020204030204" pitchFamily="34" charset="0"/>
                <a:cs typeface="Arial" panose="020B0604020202020204" pitchFamily="34" charset="0"/>
              </a:rPr>
              <a:t>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a:t>
            </a:r>
            <a:r>
              <a:rPr lang="en-IN" dirty="0" smtClean="0">
                <a:latin typeface="Arial" panose="020B0604020202020204" pitchFamily="34" charset="0"/>
                <a:ea typeface="Calibri" panose="020F0502020204030204" pitchFamily="34" charset="0"/>
                <a:cs typeface="Arial" panose="020B0604020202020204" pitchFamily="34" charset="0"/>
              </a:rPr>
              <a:t>using…</a:t>
            </a:r>
            <a:endParaRPr lang="en-IN"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smtClean="0">
                <a:latin typeface="Arial" panose="020B0604020202020204" pitchFamily="34" charset="0"/>
                <a:ea typeface="Calibri" panose="020F0502020204030204" pitchFamily="34" charset="0"/>
                <a:cs typeface="Arial" panose="020B0604020202020204" pitchFamily="34" charset="0"/>
              </a:rPr>
              <a:t>calls (PRE-DEFINED / UDF)</a:t>
            </a:r>
            <a:endParaRPr lang="en-IN" i="1"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xmlns="" val="22909828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smtClean="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smtClean="0">
              <a:solidFill>
                <a:srgbClr val="006C86"/>
              </a:solidFill>
            </a:endParaRPr>
          </a:p>
          <a:p>
            <a:pPr marL="342900" indent="-342900">
              <a:buFont typeface="Arial" pitchFamily="34" charset="0"/>
              <a:buChar char="•"/>
            </a:pPr>
            <a:r>
              <a:rPr lang="en-US" sz="1900" dirty="0" smtClean="0">
                <a:solidFill>
                  <a:srgbClr val="006C86"/>
                </a:solidFill>
              </a:rPr>
              <a:t> Predicates can be used as follows: In a SELECT statement's </a:t>
            </a:r>
            <a:r>
              <a:rPr lang="en-US" sz="1900" b="1" i="1" dirty="0" smtClean="0">
                <a:solidFill>
                  <a:srgbClr val="006C86"/>
                </a:solidFill>
              </a:rPr>
              <a:t>WHERE</a:t>
            </a:r>
            <a:r>
              <a:rPr lang="en-US" sz="1900" dirty="0" smtClean="0">
                <a:solidFill>
                  <a:srgbClr val="006C86"/>
                </a:solidFill>
              </a:rPr>
              <a:t> clause or </a:t>
            </a:r>
            <a:r>
              <a:rPr lang="en-US" sz="1900" b="1" i="1" dirty="0" smtClean="0">
                <a:solidFill>
                  <a:srgbClr val="006C86"/>
                </a:solidFill>
              </a:rPr>
              <a:t>HAVING</a:t>
            </a:r>
            <a:r>
              <a:rPr lang="en-US" sz="1900" dirty="0" smtClean="0">
                <a:solidFill>
                  <a:srgbClr val="006C86"/>
                </a:solidFill>
              </a:rPr>
              <a:t> clause to determine which rows are relevant to a particular query.</a:t>
            </a:r>
            <a:endParaRPr lang="en-US" sz="1900" dirty="0">
              <a:solidFill>
                <a:srgbClr val="006C86"/>
              </a:solidFill>
            </a:endParaRP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smtClean="0">
                <a:solidFill>
                  <a:schemeClr val="accent2">
                    <a:lumMod val="50000"/>
                  </a:schemeClr>
                </a:solidFill>
              </a:rPr>
              <a:t> r</a:t>
            </a:r>
            <a:r>
              <a:rPr lang="en-US" sz="2000" baseline="-25000" dirty="0" smtClean="0">
                <a:solidFill>
                  <a:schemeClr val="accent2">
                    <a:lumMod val="50000"/>
                  </a:schemeClr>
                </a:solidFill>
              </a:rPr>
              <a:t>i</a:t>
            </a:r>
            <a:r>
              <a:rPr lang="en-US" sz="2000" dirty="0" smtClean="0">
                <a:solidFill>
                  <a:schemeClr val="accent2">
                    <a:lumMod val="50000"/>
                  </a:schemeClr>
                </a:solidFill>
              </a:rPr>
              <a:t> are the relations (tables) </a:t>
            </a:r>
          </a:p>
          <a:p>
            <a:pPr>
              <a:lnSpc>
                <a:spcPct val="150000"/>
              </a:lnSpc>
              <a:buFont typeface="Wingdings" pitchFamily="2" charset="2"/>
              <a:buChar char="v"/>
            </a:pPr>
            <a:r>
              <a:rPr lang="en-US" sz="2000" dirty="0" smtClean="0">
                <a:solidFill>
                  <a:schemeClr val="accent2">
                    <a:lumMod val="50000"/>
                  </a:schemeClr>
                </a:solidFill>
              </a:rPr>
              <a:t> A</a:t>
            </a:r>
            <a:r>
              <a:rPr lang="en-US" sz="2000" baseline="-25000" dirty="0" smtClean="0">
                <a:solidFill>
                  <a:schemeClr val="accent2">
                    <a:lumMod val="50000"/>
                  </a:schemeClr>
                </a:solidFill>
              </a:rPr>
              <a:t>i</a:t>
            </a:r>
            <a:r>
              <a:rPr lang="en-US" sz="2000" dirty="0" smtClean="0">
                <a:solidFill>
                  <a:schemeClr val="accent2">
                    <a:lumMod val="50000"/>
                  </a:schemeClr>
                </a:solidFill>
              </a:rPr>
              <a:t> are attributes (columns) </a:t>
            </a:r>
          </a:p>
          <a:p>
            <a:pPr>
              <a:lnSpc>
                <a:spcPct val="150000"/>
              </a:lnSpc>
              <a:buFont typeface="Wingdings" pitchFamily="2" charset="2"/>
              <a:buChar char="v"/>
            </a:pPr>
            <a:r>
              <a:rPr lang="en-US" sz="2000" dirty="0" smtClean="0">
                <a:solidFill>
                  <a:schemeClr val="accent2">
                    <a:lumMod val="50000"/>
                  </a:schemeClr>
                </a:solidFill>
              </a:rPr>
              <a:t> P is the selection predicate</a:t>
            </a:r>
            <a:endParaRPr lang="en-US" sz="2000" dirty="0">
              <a:solidFill>
                <a:schemeClr val="accent2">
                  <a:lumMod val="50000"/>
                </a:schemeClr>
              </a:solidFill>
            </a:endParaRPr>
          </a:p>
        </p:txBody>
      </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 &lt;&gt;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&lt;=&gt;</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xmlns="" val="13994743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AND, &amp;&amp;</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Logical AND  eg. SELECT 1 AND 1;</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OR,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Logical OR    eg. SELECT 1 OR 1;</a:t>
                      </a:r>
                    </a:p>
                  </a:txBody>
                  <a:tcPr anchor="ctr"/>
                </a:tc>
              </a:tr>
              <a:tr h="370840">
                <a:tc>
                  <a:txBody>
                    <a:bodyPr/>
                    <a:lstStyle/>
                    <a:p>
                      <a:r>
                        <a:rPr lang="en-IN" sz="1600" dirty="0" smtClean="0">
                          <a:solidFill>
                            <a:srgbClr val="0083A2"/>
                          </a:solidFill>
                          <a:latin typeface="Arial" panose="020B0604020202020204" pitchFamily="34" charset="0"/>
                          <a:cs typeface="Arial" panose="020B0604020202020204" pitchFamily="34" charset="0"/>
                        </a:rPr>
                        <a:t>NOT, !</a:t>
                      </a:r>
                      <a:endParaRPr lang="en-IN" sz="1600" dirty="0">
                        <a:solidFill>
                          <a:srgbClr val="0083A2"/>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Negates value eg. SELECT NOT 1;</a:t>
                      </a:r>
                    </a:p>
                  </a:txBody>
                  <a:tcPr anchor="ctr"/>
                </a:tc>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t>
            </a:r>
            <a:r>
              <a:rPr lang="en-IN" sz="1400" b="1" dirty="0" smtClean="0">
                <a:latin typeface="Arial" panose="020B0604020202020204" pitchFamily="34" charset="0"/>
                <a:cs typeface="Arial" panose="020B0604020202020204" pitchFamily="34" charset="0"/>
              </a:rPr>
              <a:t>AND.</a:t>
            </a:r>
            <a:r>
              <a:rPr lang="en-IN" sz="1400" dirty="0" smtClean="0">
                <a:latin typeface="Arial" panose="020B0604020202020204" pitchFamily="34" charset="0"/>
                <a:cs typeface="Arial" panose="020B0604020202020204" pitchFamily="34" charset="0"/>
              </a:rPr>
              <a:t> </a:t>
            </a:r>
            <a:r>
              <a:rPr lang="en-IN" sz="1400" dirty="0">
                <a:latin typeface="Arial" panose="020B0604020202020204" pitchFamily="34" charset="0"/>
                <a:cs typeface="Arial" panose="020B0604020202020204" pitchFamily="34" charset="0"/>
              </a:rPr>
              <a:t>Evaluates to 1 if all operands are nonzero and not NULL, to 0 if one or more operands are 0, otherwise NULL is returned</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r>
              <a:rPr lang="en-IN"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0919684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gridCol w="5867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 NOT NULL</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NULL value test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ISNULL(expr)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If expr is NULL, ISNULL() returns 1, otherwise it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STRCMP(expr1,expr2)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LEAST(value1,value2,...)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smallest argument.</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GREATEST(value1,value2,...)</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With two or more arguments, returns the largest argument.</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smtClean="0">
                <a:solidFill>
                  <a:srgbClr val="00B0F0"/>
                </a:solidFill>
                <a:latin typeface="Consolas" pitchFamily="49" charset="0"/>
              </a:rPr>
              <a:t>SELECT GREATEST(10, 20, 30),    </a:t>
            </a:r>
            <a:r>
              <a:rPr lang="en-US" i="1" dirty="0" smtClean="0">
                <a:solidFill>
                  <a:srgbClr val="00B050"/>
                </a:solidFill>
                <a:latin typeface="Consolas" pitchFamily="49" charset="0"/>
              </a:rPr>
              <a:t>-- 30</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20, 30); 	   </a:t>
            </a:r>
            <a:r>
              <a:rPr lang="en-US" i="1" dirty="0" smtClean="0">
                <a:solidFill>
                  <a:srgbClr val="00B050"/>
                </a:solidFill>
                <a:latin typeface="Consolas" pitchFamily="49" charset="0"/>
              </a:rPr>
              <a:t>-- 10</a:t>
            </a:r>
            <a:endParaRPr lang="en-US" dirty="0" smtClean="0">
              <a:solidFill>
                <a:srgbClr val="00B050"/>
              </a:solidFill>
              <a:latin typeface="Consolas" pitchFamily="49" charset="0"/>
            </a:endParaRPr>
          </a:p>
          <a:p>
            <a:pPr latinLnBrk="1"/>
            <a:r>
              <a:rPr lang="en-US" sz="1050" dirty="0" smtClean="0">
                <a:solidFill>
                  <a:srgbClr val="00B0F0"/>
                </a:solidFill>
                <a:latin typeface="Consolas" pitchFamily="49" charset="0"/>
              </a:rPr>
              <a:t>  </a:t>
            </a:r>
          </a:p>
          <a:p>
            <a:pPr latinLnBrk="1"/>
            <a:r>
              <a:rPr lang="en-US" dirty="0" smtClean="0">
                <a:solidFill>
                  <a:srgbClr val="00B0F0"/>
                </a:solidFill>
                <a:latin typeface="Consolas" pitchFamily="49" charset="0"/>
              </a:rPr>
              <a:t>SELECT GREATEST(10, null, 30),  </a:t>
            </a:r>
            <a:r>
              <a:rPr lang="en-US" i="1" dirty="0" smtClean="0">
                <a:solidFill>
                  <a:srgbClr val="00B050"/>
                </a:solidFill>
                <a:latin typeface="Consolas" pitchFamily="49" charset="0"/>
              </a:rPr>
              <a:t>-- null</a:t>
            </a:r>
            <a:endParaRPr lang="en-US" dirty="0" smtClean="0">
              <a:solidFill>
                <a:srgbClr val="00B050"/>
              </a:solidFill>
              <a:latin typeface="Consolas" pitchFamily="49" charset="0"/>
            </a:endParaRPr>
          </a:p>
          <a:p>
            <a:pPr latinLnBrk="1"/>
            <a:r>
              <a:rPr lang="en-US" dirty="0" smtClean="0">
                <a:solidFill>
                  <a:srgbClr val="00B0F0"/>
                </a:solidFill>
                <a:latin typeface="Consolas" pitchFamily="49" charset="0"/>
              </a:rPr>
              <a:t>       LEAST(10, null , 30);    </a:t>
            </a:r>
            <a:r>
              <a:rPr lang="en-US" i="1" dirty="0" smtClean="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xmlns="" val="88770538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NOT BETWEEN ... AND ...</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range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IN (value,...)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Check whether a value is not within a set of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Pattern matching using an SQL pattern. Returns 1 (TRUE) or 0 (FALSE). If either expr or pat is NULL, the result is NULL.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NOT LIKE pat [ESCAPE '</a:t>
                      </a:r>
                      <a:r>
                        <a:rPr lang="en-IN" sz="1600" dirty="0" err="1" smtClean="0">
                          <a:solidFill>
                            <a:srgbClr val="005E74"/>
                          </a:solidFill>
                          <a:latin typeface="Arial" panose="020B0604020202020204" pitchFamily="34" charset="0"/>
                          <a:cs typeface="Arial" panose="020B0604020202020204" pitchFamily="34" charset="0"/>
                        </a:rPr>
                        <a:t>escape_char</a:t>
                      </a:r>
                      <a:r>
                        <a:rPr lang="en-IN" sz="1600" dirty="0" smtClean="0">
                          <a:solidFill>
                            <a:srgbClr val="005E74"/>
                          </a:solidFill>
                          <a:latin typeface="Arial" panose="020B0604020202020204" pitchFamily="34" charset="0"/>
                          <a:cs typeface="Arial" panose="020B0604020202020204" pitchFamily="34" charset="0"/>
                        </a:rPr>
                        <a:t>']</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Negation of simple pattern matching.</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139534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a:t>
            </a:r>
            <a:r>
              <a:rPr lang="en-IN" dirty="0" smtClean="0">
                <a:solidFill>
                  <a:srgbClr val="DC525C"/>
                </a:solidFill>
                <a:latin typeface="Segoe UI Light" panose="020B0502040204020203" pitchFamily="34" charset="0"/>
                <a:cs typeface="Segoe UI Light" panose="020B0502040204020203" pitchFamily="34" charset="0"/>
              </a:rPr>
              <a:t>is database</a:t>
            </a:r>
            <a:r>
              <a:rPr lang="en-IN" dirty="0">
                <a:solidFill>
                  <a:srgbClr val="DC525C"/>
                </a:solidFill>
                <a:latin typeface="Segoe UI Light" panose="020B0502040204020203" pitchFamily="34" charset="0"/>
                <a:cs typeface="Segoe UI Light" panose="020B0502040204020203" pitchFamily="34" charset="0"/>
              </a:rPr>
              <a:t>?</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a:t>
            </a:r>
            <a:r>
              <a:rPr lang="en-IN" sz="2000" dirty="0" smtClean="0">
                <a:solidFill>
                  <a:schemeClr val="accent5">
                    <a:lumMod val="50000"/>
                  </a:schemeClr>
                </a:solidFill>
                <a:latin typeface="arial" panose="020B0604020202020204" pitchFamily="34" charset="0"/>
              </a:rPr>
              <a:t>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23932449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(expr, [expr]…)</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ea typeface="Times New Roman" panose="02020603050405020304" pitchFamily="18" charset="0"/>
                <a:cs typeface="Arial" panose="020B0604020202020204" pitchFamily="34" charset="0"/>
              </a:rPr>
              <a:t>PWD</a:t>
            </a:r>
            <a:r>
              <a:rPr lang="en-IN" dirty="0" smtClean="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smtClean="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cs typeface="Arial" panose="020B0604020202020204" pitchFamily="34" charset="0"/>
              </a:rPr>
              <a:t> PWD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smtClean="0">
                <a:latin typeface="Arial" panose="020B0604020202020204" pitchFamily="34" charset="0"/>
                <a:cs typeface="Arial" panose="020B0604020202020204" pitchFamily="34" charset="0"/>
              </a:rPr>
              <a:t>DEPT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smtClean="0">
                <a:latin typeface="Arial" panose="020B0604020202020204" pitchFamily="34" charset="0"/>
                <a:ea typeface="Times New Roman" panose="02020603050405020304" pitchFamily="18" charset="0"/>
                <a:cs typeface="Arial" panose="020B0604020202020204" pitchFamily="34"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smtClean="0">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smtClean="0">
                <a:latin typeface="Arial" panose="020B0604020202020204" pitchFamily="34" charset="0"/>
                <a:cs typeface="Arial" panose="020B0604020202020204" pitchFamily="34" charset="0"/>
              </a:rPr>
              <a:t>Note: Both the statements are same.</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4189364523"/>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xmlns=""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gridCol w="57912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solidFill>
                            <a:srgbClr val="005E74"/>
                          </a:solidFill>
                          <a:latin typeface="Arial" panose="020B0604020202020204" pitchFamily="34" charset="0"/>
                          <a:cs typeface="Arial" panose="020B0604020202020204" pitchFamily="34" charset="0"/>
                        </a:rPr>
                        <a:t>COALESCE(value,...)</a:t>
                      </a:r>
                      <a:endParaRPr lang="en-IN" sz="1600" dirty="0">
                        <a:solidFill>
                          <a:srgbClr val="005E74"/>
                        </a:solidFill>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first non-NULL value in the list, or NULL if there are no non-NULL values.</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600" kern="1200" dirty="0" smtClean="0">
                          <a:solidFill>
                            <a:srgbClr val="005E74"/>
                          </a:solidFill>
                          <a:latin typeface="Arial" panose="020B0604020202020204" pitchFamily="34" charset="0"/>
                          <a:ea typeface="+mn-ea"/>
                          <a:cs typeface="Arial" panose="020B0604020202020204" pitchFamily="34" charset="0"/>
                        </a:rPr>
                        <a:t>INTERVAL(N,N1,N2,N3,...)</a:t>
                      </a:r>
                      <a:endParaRPr kumimoji="0" lang="en-IN" sz="1600" kern="1200" dirty="0">
                        <a:solidFill>
                          <a:srgbClr val="005E74"/>
                        </a:solidFill>
                        <a:latin typeface="Arial" panose="020B0604020202020204" pitchFamily="34" charset="0"/>
                        <a:ea typeface="+mn-ea"/>
                        <a:cs typeface="Arial" panose="020B0604020202020204" pitchFamily="34" charset="0"/>
                      </a:endParaRPr>
                    </a:p>
                  </a:txBody>
                  <a:tcPr anchor="ctr"/>
                </a:tc>
                <a:tc>
                  <a:txBody>
                    <a:bodyPr/>
                    <a:lstStyle/>
                    <a:p>
                      <a:r>
                        <a:rPr kumimoji="0" lang="en-IN" sz="1600" kern="1200" dirty="0" smtClean="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endParaRPr kumimoji="0" lang="en-IN" sz="1600"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'MANAGER</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FF0000"/>
                </a:solidFill>
                <a:latin typeface="Arial" panose="020B0604020202020204" pitchFamily="34" charset="0"/>
                <a:ea typeface="Times New Roman" panose="02020603050405020304" pitchFamily="18" charset="0"/>
              </a:rPr>
              <a:t>UNION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IN" dirty="0" smtClean="0"/>
              <a:t>EMP</a:t>
            </a:r>
            <a:r>
              <a:rPr lang="en-IN" dirty="0" smtClean="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JOB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smtClean="0">
                <a:solidFill>
                  <a:srgbClr val="0077AA"/>
                </a:solidFill>
                <a:latin typeface="Liberation Mono"/>
              </a:rPr>
              <a:t>A</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A</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from </a:t>
            </a:r>
            <a:r>
              <a:rPr lang="en-US" sz="2000" b="1" i="1" dirty="0" smtClean="0">
                <a:solidFill>
                  <a:srgbClr val="0077AA"/>
                </a:solidFill>
                <a:latin typeface="Liberation Mono"/>
              </a:rPr>
              <a:t>r</a:t>
            </a:r>
            <a:r>
              <a:rPr lang="en-US" sz="2000" b="1" i="1" baseline="-25000" dirty="0" smtClean="0">
                <a:solidFill>
                  <a:srgbClr val="0077AA"/>
                </a:solidFill>
                <a:latin typeface="Liberation Mono"/>
              </a:rPr>
              <a:t>1</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2</a:t>
            </a:r>
            <a:r>
              <a:rPr lang="en-US" sz="2000" b="1" i="1" dirty="0" smtClean="0">
                <a:solidFill>
                  <a:srgbClr val="0077AA"/>
                </a:solidFill>
                <a:latin typeface="Liberation Mono"/>
              </a:rPr>
              <a:t>, r</a:t>
            </a:r>
            <a:r>
              <a:rPr lang="en-US" sz="2000" b="1" i="1" baseline="-25000" dirty="0" smtClean="0">
                <a:solidFill>
                  <a:srgbClr val="0077AA"/>
                </a:solidFill>
                <a:latin typeface="Liberation Mono"/>
              </a:rPr>
              <a:t>3</a:t>
            </a:r>
            <a:r>
              <a:rPr lang="en-US" sz="2000" b="1" i="1" dirty="0" smtClean="0">
                <a:solidFill>
                  <a:srgbClr val="0077AA"/>
                </a:solidFill>
                <a:latin typeface="Liberation Mono"/>
              </a:rPr>
              <a:t>  . . .   </a:t>
            </a:r>
            <a:r>
              <a:rPr lang="en-US" sz="2000" dirty="0" smtClean="0">
                <a:solidFill>
                  <a:srgbClr val="0077AA"/>
                </a:solidFill>
                <a:latin typeface="Liberation Mono"/>
              </a:rPr>
              <a:t>[ WHERE </a:t>
            </a:r>
            <a:r>
              <a:rPr lang="en-US" sz="2000" b="1" i="1" dirty="0" smtClean="0">
                <a:solidFill>
                  <a:srgbClr val="0077AA"/>
                </a:solidFill>
                <a:latin typeface="Liberation Mono"/>
              </a:rPr>
              <a:t>P </a:t>
            </a:r>
            <a:r>
              <a:rPr lang="en-US" sz="2000" dirty="0" smtClean="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3680069024"/>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r>
              <a:rPr lang="en-IN" sz="2000" dirty="0" smtClean="0">
                <a:solidFill>
                  <a:srgbClr val="00FF99"/>
                </a:solidFill>
                <a:latin typeface="Open Sans"/>
                <a:cs typeface="Courier New" panose="02070309020205020404" pitchFamily="49" charset="0"/>
              </a:rPr>
              <a:t>.</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smtClean="0">
                <a:solidFill>
                  <a:srgbClr val="00FF99"/>
                </a:solidFill>
                <a:latin typeface="Open Sans"/>
                <a:cs typeface="Courier New" panose="02070309020205020404" pitchFamily="49" charset="0"/>
              </a:rPr>
              <a:t>“</a:t>
            </a:r>
            <a:r>
              <a:rPr lang="en-IN" sz="2000" i="1" dirty="0" smtClean="0">
                <a:solidFill>
                  <a:srgbClr val="00FF99"/>
                </a:solidFill>
                <a:latin typeface="Open Sans"/>
                <a:cs typeface="Courier New" panose="02070309020205020404" pitchFamily="49" charset="0"/>
              </a:rPr>
              <a:t>IS NOT </a:t>
            </a:r>
            <a:r>
              <a:rPr lang="en-IN" sz="2000" i="1" dirty="0">
                <a:solidFill>
                  <a:srgbClr val="00FF99"/>
                </a:solidFill>
                <a:latin typeface="Open Sans"/>
                <a:cs typeface="Courier New" panose="02070309020205020404" pitchFamily="49" charset="0"/>
              </a:rPr>
              <a:t>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xmlns="" val="355898606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081086"/>
            <a:ext cx="8839202" cy="2133600"/>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7862110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or True;</a:t>
            </a:r>
          </a:p>
          <a:p>
            <a:pPr>
              <a:lnSpc>
                <a:spcPct val="150000"/>
              </a:lnSpc>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smtClean="0">
                <a:latin typeface="Arial" pitchFamily="34" charset="0"/>
                <a:cs typeface="Arial" pitchFamily="34" charset="0"/>
              </a:rPr>
              <a:t> *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smtClean="0">
                <a:latin typeface="Arial" pitchFamily="34" charset="0"/>
                <a:cs typeface="Arial" pitchFamily="34" charset="0"/>
              </a:rPr>
              <a:t> EMP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smtClean="0">
                <a:latin typeface="Arial" pitchFamily="34" charset="0"/>
                <a:cs typeface="Arial" pitchFamily="34" charset="0"/>
              </a:rPr>
              <a:t> ename </a:t>
            </a:r>
            <a:r>
              <a:rPr lang="en-US" sz="2000" dirty="0" smtClean="0">
                <a:solidFill>
                  <a:schemeClr val="accent5">
                    <a:lumMod val="75000"/>
                  </a:schemeClr>
                </a:solidFill>
                <a:latin typeface="Arial" pitchFamily="34" charset="0"/>
                <a:cs typeface="Arial" pitchFamily="34" charset="0"/>
              </a:rPr>
              <a:t>in</a:t>
            </a:r>
            <a:r>
              <a:rPr lang="en-US" sz="2000" dirty="0" smtClean="0">
                <a:latin typeface="Arial" pitchFamily="34" charset="0"/>
                <a:cs typeface="Arial" pitchFamily="34" charset="0"/>
              </a:rPr>
              <a:t> (</a:t>
            </a:r>
            <a:r>
              <a:rPr lang="en-IN" sz="2000" dirty="0" smtClean="0">
                <a:solidFill>
                  <a:srgbClr val="92D050"/>
                </a:solidFill>
                <a:latin typeface="Arial" panose="020B0604020202020204" pitchFamily="34" charset="0"/>
                <a:ea typeface="Times New Roman" panose="02020603050405020304" pitchFamily="18" charset="0"/>
              </a:rPr>
              <a:t>'smith'</a:t>
            </a:r>
            <a:r>
              <a:rPr lang="en-US" sz="2000" dirty="0" smtClean="0">
                <a:latin typeface="Arial" pitchFamily="34" charset="0"/>
                <a:cs typeface="Arial" pitchFamily="34" charset="0"/>
              </a:rPr>
              <a:t>, True);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xmlns="" val="38290251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endParaRPr lang="en-US" sz="2800" b="1" i="1" dirty="0" smtClean="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 </a:t>
            </a:r>
            <a:r>
              <a:rPr lang="en-IN" sz="1600" dirty="0">
                <a:solidFill>
                  <a:srgbClr val="00FF99"/>
                </a:solidFill>
                <a:latin typeface="Arial" panose="020B0604020202020204" pitchFamily="34" charset="0"/>
                <a:cs typeface="Arial" panose="020B0604020202020204" pitchFamily="34" charset="0"/>
              </a:rPr>
              <a:t>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r>
              <a:rPr lang="en-IN" sz="1600" dirty="0" smtClean="0">
                <a:solidFill>
                  <a:srgbClr val="00FF99"/>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smtClean="0">
                <a:solidFill>
                  <a:srgbClr val="00FF99"/>
                </a:solidFill>
                <a:latin typeface="Arial" panose="020B0604020202020204" pitchFamily="34" charset="0"/>
                <a:cs typeface="Arial" panose="020B0604020202020204" pitchFamily="34" charset="0"/>
              </a:rPr>
              <a:t>If we use default </a:t>
            </a:r>
            <a:r>
              <a:rPr lang="en-IN" sz="1600" dirty="0">
                <a:solidFill>
                  <a:srgbClr val="00FF99"/>
                </a:solidFill>
                <a:latin typeface="Arial" panose="020B0604020202020204" pitchFamily="34" charset="0"/>
                <a:cs typeface="Arial" panose="020B0604020202020204" pitchFamily="34" charset="0"/>
              </a:rPr>
              <a:t>escape character '\',  </a:t>
            </a:r>
            <a:r>
              <a:rPr lang="en-IN" sz="1600" dirty="0" smtClean="0">
                <a:solidFill>
                  <a:srgbClr val="00FF99"/>
                </a:solidFill>
                <a:latin typeface="Arial" panose="020B0604020202020204" pitchFamily="34" charset="0"/>
                <a:cs typeface="Arial" panose="020B0604020202020204" pitchFamily="34" charset="0"/>
              </a:rPr>
              <a:t>then don’t use ESCAPE keyword.</a:t>
            </a:r>
            <a:endParaRPr lang="en-IN" sz="1600" dirty="0">
              <a:solidFill>
                <a:srgbClr val="00FF99"/>
              </a:solidFill>
              <a:latin typeface="Arial" panose="020B0604020202020204" pitchFamily="34" charset="0"/>
              <a:cs typeface="Arial" panose="020B0604020202020204" pitchFamily="34" charset="0"/>
            </a:endParaRP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smtClean="0"/>
              <a:t>\% </a:t>
            </a:r>
            <a:r>
              <a:rPr lang="en-IN" dirty="0"/>
              <a:t>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xmlns="" val="18825706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smtClean="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803392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smtClean="0">
                <a:latin typeface="Arial" pitchFamily="34" charset="0"/>
                <a:cs typeface="Arial" pitchFamily="34" charset="0"/>
              </a:rPr>
              <a:t>SELECT</a:t>
            </a:r>
            <a:r>
              <a:rPr lang="en-US" b="1" i="1" dirty="0" smtClean="0">
                <a:latin typeface="Arial" pitchFamily="34" charset="0"/>
                <a:cs typeface="Arial" pitchFamily="34" charset="0"/>
              </a:rPr>
              <a:t> </a:t>
            </a:r>
            <a:r>
              <a:rPr lang="en-US" sz="2800" b="1" i="1" dirty="0" smtClean="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smtClean="0">
                <a:latin typeface="Arial" pitchFamily="34" charset="0"/>
                <a:cs typeface="Arial" pitchFamily="34" charset="0"/>
              </a:rPr>
              <a:t>ename</a:t>
            </a:r>
            <a:r>
              <a:rPr lang="en-IN" sz="2000" dirty="0">
                <a:latin typeface="Arial" pitchFamily="34" charset="0"/>
                <a:cs typeface="Arial" pitchFamily="34" charset="0"/>
              </a:rPr>
              <a:t>,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smtClean="0">
                <a:latin typeface="Arial" panose="020B0604020202020204" pitchFamily="34" charset="0"/>
                <a:cs typeface="Arial" panose="020B0604020202020204" pitchFamily="34" charset="0"/>
              </a:rPr>
              <a:t>EMP;</a:t>
            </a:r>
            <a:endParaRPr lang="en-IN" sz="2000" dirty="0">
              <a:latin typeface="Arial" pitchFamily="34" charset="0"/>
              <a:cs typeface="Arial" pitchFamily="34" charset="0"/>
            </a:endParaRPr>
          </a:p>
        </p:txBody>
      </p:sp>
    </p:spTree>
    <p:extLst>
      <p:ext uri="{BB962C8B-B14F-4D97-AF65-F5344CB8AC3E}">
        <p14:creationId xmlns:p14="http://schemas.microsoft.com/office/powerpoint/2010/main" xmlns="" val="1070194761"/>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smtClean="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smtClean="0">
                <a:solidFill>
                  <a:srgbClr val="669900"/>
                </a:solidFill>
                <a:latin typeface="Liberation Mono"/>
              </a:rPr>
              <a:t>'</a:t>
            </a:r>
            <a:r>
              <a:rPr lang="en-IN" dirty="0" smtClean="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000" dirty="0">
              <a:solidFill>
                <a:srgbClr val="FF0000"/>
              </a:solidFill>
              <a:latin typeface="Cambria" panose="02040503050406030204" pitchFamily="18" charset="0"/>
              <a:cs typeface="Segoe UI Semilight" panose="020B0402040204020203" pitchFamily="34" charset="0"/>
            </a:endParaRP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xmlns="" val="23447575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smtClean="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r>
              <a:rPr lang="en-IN" sz="20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smtClean="0">
                <a:solidFill>
                  <a:srgbClr val="FF0000"/>
                </a:solidFill>
                <a:latin typeface="Cambria" panose="02040503050406030204" pitchFamily="18" charset="0"/>
                <a:cs typeface="Segoe UI Semilight" panose="020B0402040204020203" pitchFamily="34" charset="0"/>
              </a:rPr>
              <a:t>DISTINCT (if used outside an aggregation function) that is superfluous.</a:t>
            </a:r>
            <a:endParaRPr lang="en-IN" sz="2300" dirty="0">
              <a:solidFill>
                <a:srgbClr val="FF0000"/>
              </a:solidFill>
              <a:latin typeface="Cambria" panose="02040503050406030204" pitchFamily="18" charset="0"/>
              <a:cs typeface="Segoe UI Semilight" panose="020B0402040204020203" pitchFamily="34" charset="0"/>
            </a:endParaRP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G</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 F</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1</a:t>
            </a:r>
            <a:r>
              <a:rPr lang="en-IN" sz="2800" i="1" dirty="0" smtClean="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 </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2</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25000" dirty="0" smtClean="0">
                <a:solidFill>
                  <a:srgbClr val="006C86"/>
                </a:solidFill>
                <a:latin typeface="Verdana" panose="020B0604030504040204" pitchFamily="34" charset="0"/>
                <a:ea typeface="Verdana" panose="020B0604030504040204" pitchFamily="34" charset="0"/>
              </a:rPr>
              <a:t>…..</a:t>
            </a:r>
            <a:r>
              <a:rPr lang="en-IN" sz="2800" i="1" dirty="0" smtClean="0">
                <a:solidFill>
                  <a:srgbClr val="006C86"/>
                </a:solidFill>
                <a:latin typeface="Verdana" panose="020B0604030504040204" pitchFamily="34" charset="0"/>
                <a:ea typeface="Verdana" panose="020B0604030504040204" pitchFamily="34" charset="0"/>
              </a:rPr>
              <a:t>F</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a:t>
            </a:r>
            <a:r>
              <a:rPr lang="en-IN" sz="2800" i="1" baseline="-25000" dirty="0" smtClean="0">
                <a:solidFill>
                  <a:srgbClr val="006C86"/>
                </a:solidFill>
                <a:latin typeface="Verdana" panose="020B0604030504040204" pitchFamily="34" charset="0"/>
                <a:ea typeface="Verdana" panose="020B0604030504040204" pitchFamily="34" charset="0"/>
              </a:rPr>
              <a:t>n</a:t>
            </a:r>
            <a:r>
              <a:rPr lang="en-IN" sz="2800" i="1" dirty="0" smtClean="0">
                <a:solidFill>
                  <a:srgbClr val="006C86"/>
                </a:solidFill>
                <a:latin typeface="Verdana" panose="020B0604030504040204" pitchFamily="34" charset="0"/>
                <a:ea typeface="Verdana" panose="020B0604030504040204" pitchFamily="34" charset="0"/>
              </a:rPr>
              <a:t>)</a:t>
            </a:r>
            <a:r>
              <a:rPr lang="en-IN" sz="2800" i="1" baseline="30000" dirty="0" smtClean="0">
                <a:solidFill>
                  <a:srgbClr val="006C86"/>
                </a:solidFill>
                <a:latin typeface="Verdana" panose="020B0604030504040204" pitchFamily="34" charset="0"/>
                <a:ea typeface="Verdana" panose="020B0604030504040204" pitchFamily="34" charset="0"/>
              </a:rPr>
              <a:t> </a:t>
            </a:r>
            <a:r>
              <a:rPr lang="en-IN" sz="2800" baseline="30000" dirty="0" smtClean="0">
                <a:solidFill>
                  <a:srgbClr val="006C86"/>
                </a:solidFill>
                <a:latin typeface="Verdana" panose="020B0604030504040204" pitchFamily="34" charset="0"/>
                <a:ea typeface="Verdana" panose="020B0604030504040204" pitchFamily="34" charset="0"/>
              </a:rPr>
              <a:t>(</a:t>
            </a:r>
            <a:r>
              <a:rPr lang="en-IN" sz="2800" b="1" i="1" baseline="30000" dirty="0" smtClean="0">
                <a:solidFill>
                  <a:srgbClr val="006C86"/>
                </a:solidFill>
                <a:latin typeface="Verdana" panose="020B0604030504040204" pitchFamily="34" charset="0"/>
                <a:ea typeface="Verdana" panose="020B0604030504040204" pitchFamily="34" charset="0"/>
              </a:rPr>
              <a:t>r</a:t>
            </a:r>
            <a:r>
              <a:rPr lang="en-IN" sz="2800" baseline="30000" dirty="0" smtClean="0">
                <a:solidFill>
                  <a:srgbClr val="006C86"/>
                </a:solidFill>
                <a:latin typeface="Verdana" panose="020B0604030504040204" pitchFamily="34" charset="0"/>
                <a:ea typeface="Verdana" panose="020B0604030504040204" pitchFamily="34" charset="0"/>
              </a:rPr>
              <a:t>)</a:t>
            </a:r>
            <a:endParaRPr lang="en-IN" sz="2800" baseline="30000" dirty="0">
              <a:solidFill>
                <a:srgbClr val="006C8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793845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smtClean="0">
                <a:latin typeface="Arial" pitchFamily="34" charset="0"/>
                <a:cs typeface="Arial" pitchFamily="34" charset="0"/>
              </a:rPr>
              <a:t>A database is a system to </a:t>
            </a:r>
            <a:r>
              <a:rPr lang="en-US" sz="3200" b="1" dirty="0" smtClean="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retrieve</a:t>
            </a:r>
            <a:r>
              <a:rPr lang="en-US" sz="2800" b="1"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large amounts of data easily, which is stored in </a:t>
            </a:r>
            <a:r>
              <a:rPr lang="en-US" sz="3200" b="1" dirty="0" smtClean="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smtClean="0">
                <a:solidFill>
                  <a:srgbClr val="C00000"/>
                </a:solidFill>
                <a:latin typeface="Arial" pitchFamily="34" charset="0"/>
                <a:cs typeface="Arial" pitchFamily="34" charset="0"/>
              </a:rPr>
              <a:t> more data files</a:t>
            </a:r>
            <a:r>
              <a:rPr lang="en-US" sz="3200" b="1"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by </a:t>
            </a:r>
            <a:r>
              <a:rPr lang="en-US" sz="3200" b="1" dirty="0" smtClean="0">
                <a:solidFill>
                  <a:srgbClr val="C00000"/>
                </a:solidFill>
                <a:latin typeface="Arial" pitchFamily="34" charset="0"/>
                <a:cs typeface="Arial" pitchFamily="34" charset="0"/>
              </a:rPr>
              <a:t>one</a:t>
            </a:r>
            <a:r>
              <a:rPr lang="en-US" sz="3200" b="1" dirty="0" smtClean="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more</a:t>
            </a:r>
            <a:r>
              <a:rPr lang="en-US" sz="3200" b="1" dirty="0" smtClean="0">
                <a:solidFill>
                  <a:srgbClr val="0070C0"/>
                </a:solidFill>
                <a:latin typeface="Arial" pitchFamily="34" charset="0"/>
                <a:cs typeface="Arial" pitchFamily="34" charset="0"/>
              </a:rPr>
              <a:t> </a:t>
            </a:r>
            <a:r>
              <a:rPr lang="en-US" sz="3200" b="1" dirty="0" smtClean="0">
                <a:solidFill>
                  <a:srgbClr val="C00000"/>
                </a:solidFill>
                <a:latin typeface="Arial" pitchFamily="34" charset="0"/>
                <a:cs typeface="Arial" pitchFamily="34" charset="0"/>
              </a:rPr>
              <a:t>users</a:t>
            </a:r>
            <a:r>
              <a:rPr lang="en-US" sz="3200" b="1" dirty="0" smtClean="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smtClean="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smtClean="0">
                <a:latin typeface="Arial" pitchFamily="34" charset="0"/>
                <a:cs typeface="Arial" pitchFamily="34" charset="0"/>
              </a:rPr>
              <a:t>, hence the name </a:t>
            </a:r>
            <a:r>
              <a:rPr lang="en-US" sz="2400" b="1" dirty="0" smtClean="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smtClean="0">
                <a:latin typeface="Arial" pitchFamily="34" charset="0"/>
                <a:cs typeface="Arial" pitchFamily="34" charset="0"/>
              </a:rPr>
              <a: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smtClean="0">
                <a:solidFill>
                  <a:srgbClr val="FFFF00"/>
                </a:solidFill>
                <a:latin typeface="Arial" panose="020B0604020202020204" pitchFamily="34" charset="0"/>
                <a:cs typeface="Arial" panose="020B0604020202020204" pitchFamily="34" charset="0"/>
              </a:rPr>
              <a:t>?</a:t>
            </a:r>
            <a:r>
              <a:rPr lang="en-US" sz="3600" dirty="0" smtClean="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tblGrid>
              <a:tr h="370840">
                <a:tc>
                  <a:txBody>
                    <a:bodyPr/>
                    <a:lstStyle/>
                    <a:p>
                      <a:pPr algn="ctr"/>
                      <a:r>
                        <a:rPr lang="en-US" sz="1400" dirty="0" smtClean="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53000" y="3733799"/>
            <a:ext cx="3816723" cy="2821057"/>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a:t>
            </a:r>
            <a:r>
              <a:rPr lang="en-IN" dirty="0" smtClean="0">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a:t>
            </a:r>
            <a:r>
              <a:rPr lang="en-IN" dirty="0" smtClean="0">
                <a:latin typeface="Arial" panose="020B0604020202020204" pitchFamily="34" charset="0"/>
                <a:cs typeface="Arial" panose="020B0604020202020204" pitchFamily="34" charset="0"/>
              </a:rPr>
              <a:t>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a:t>
            </a:r>
            <a:r>
              <a:rPr lang="en-IN" dirty="0" smtClean="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endParaRPr lang="en-IN" dirty="0" smtClean="0">
              <a:latin typeface="Arial" panose="020B0604020202020204" pitchFamily="34" charset="0"/>
              <a:cs typeface="Arial" panose="020B0604020202020204" pitchFamily="34" charset="0"/>
            </a:endParaRP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smtClean="0">
                  <a:solidFill>
                    <a:srgbClr val="DD4A68"/>
                  </a:solidFill>
                  <a:latin typeface="Arial" panose="020B0604020202020204" pitchFamily="34" charset="0"/>
                  <a:ea typeface="Times New Roman" panose="02020603050405020304" pitchFamily="18" charset="0"/>
                </a:rPr>
                <a:t>FIELD</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xmlns="" val="2997125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gridCol w="51816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tr>
              <a:tr h="370840">
                <a:tc>
                  <a:txBody>
                    <a:bodyPr/>
                    <a:lstStyle/>
                    <a:p>
                      <a:r>
                        <a:rPr lang="en-IN" sz="1800" dirty="0" smtClean="0">
                          <a:solidFill>
                            <a:srgbClr val="008080"/>
                          </a:solidFill>
                          <a:latin typeface="Liberation Mono"/>
                          <a:cs typeface="Arial" panose="020B0604020202020204" pitchFamily="34" charset="0"/>
                        </a:rPr>
                        <a:t>AVG([DISTINCT] 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average value of expr. The DISTINCT option can be used to return the average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800" dirty="0" smtClean="0">
                          <a:solidFill>
                            <a:srgbClr val="008080"/>
                          </a:solidFill>
                          <a:latin typeface="Liberation Mono"/>
                          <a:cs typeface="Arial" panose="020B0604020202020204" pitchFamily="34" charset="0"/>
                        </a:rPr>
                        <a:t>COUNT(DISTINCT expr,[expr...])</a:t>
                      </a:r>
                      <a:endParaRPr lang="en-IN" sz="1800" dirty="0">
                        <a:solidFill>
                          <a:srgbClr val="008080"/>
                        </a:solidFill>
                        <a:latin typeface="Liberation Mono"/>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COALESCE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SUM</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US" sz="16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smtClean="0">
                <a:solidFill>
                  <a:srgbClr val="000000"/>
                </a:solidFill>
                <a:latin typeface="Arial" panose="020B0604020202020204" pitchFamily="34" charset="0"/>
                <a:ea typeface="Times New Roman" panose="02020603050405020304" pitchFamily="18" charset="0"/>
              </a:rPr>
              <a:t>EMP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t>
            </a:r>
            <a:r>
              <a:rPr lang="en-IN" i="1" dirty="0" smtClean="0">
                <a:latin typeface="Arial" panose="020B0604020202020204" pitchFamily="34" charset="0"/>
                <a:cs typeface="Arial" panose="020B0604020202020204" pitchFamily="34" charset="0"/>
              </a:rPr>
              <a:t>a table</a:t>
            </a:r>
            <a:r>
              <a:rPr lang="en-IN"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5683416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smtClean="0">
                <a:solidFill>
                  <a:srgbClr val="92D050"/>
                </a:solidFill>
              </a:rPr>
              <a:t>// ERROR</a:t>
            </a:r>
            <a:endParaRPr lang="en-IN" sz="2400" dirty="0">
              <a:solidFill>
                <a:srgbClr val="92D050"/>
              </a:solidFill>
            </a:endParaRPr>
          </a:p>
        </p:txBody>
      </p:sp>
    </p:spTree>
    <p:extLst>
      <p:ext uri="{BB962C8B-B14F-4D97-AF65-F5344CB8AC3E}">
        <p14:creationId xmlns:p14="http://schemas.microsoft.com/office/powerpoint/2010/main" xmlns="" val="13728852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xmlns="" val="21540417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SELECT-LIST</a:t>
            </a:r>
            <a:r>
              <a:rPr lang="en-US" sz="2200" dirty="0" smtClean="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in the </a:t>
            </a:r>
            <a:r>
              <a:rPr lang="en-US" sz="2200" b="1" dirty="0" smtClean="0">
                <a:solidFill>
                  <a:srgbClr val="527E67"/>
                </a:solidFill>
                <a:latin typeface="Arial" pitchFamily="34" charset="0"/>
                <a:ea typeface="+mj-ea"/>
                <a:cs typeface="Arial" pitchFamily="34" charset="0"/>
              </a:rPr>
              <a:t>ORDER BY</a:t>
            </a:r>
            <a:r>
              <a:rPr lang="en-US" sz="2200" dirty="0" smtClean="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smtClean="0">
                <a:solidFill>
                  <a:srgbClr val="527E67"/>
                </a:solidFill>
                <a:latin typeface="Arial" pitchFamily="34" charset="0"/>
                <a:ea typeface="+mj-ea"/>
                <a:cs typeface="Arial" pitchFamily="34" charset="0"/>
              </a:rPr>
              <a:t>  and in the </a:t>
            </a:r>
            <a:r>
              <a:rPr lang="en-US" sz="2200" b="1" dirty="0" smtClean="0">
                <a:solidFill>
                  <a:srgbClr val="527E67"/>
                </a:solidFill>
                <a:latin typeface="Arial" pitchFamily="34" charset="0"/>
                <a:ea typeface="+mj-ea"/>
                <a:cs typeface="Arial" pitchFamily="34" charset="0"/>
              </a:rPr>
              <a:t>HAVING</a:t>
            </a:r>
            <a:r>
              <a:rPr lang="en-US" sz="2200" dirty="0" smtClean="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xmlns="" val="41123976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smtClean="0">
                <a:solidFill>
                  <a:srgbClr val="FADF8A"/>
                </a:solidFill>
                <a:latin typeface="Arial" panose="020B0604020202020204" pitchFamily="34" charset="0"/>
                <a:cs typeface="Arial" panose="020B0604020202020204" pitchFamily="34" charset="0"/>
              </a:rPr>
              <a:t>AVG()</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a:t>
            </a:r>
            <a:r>
              <a:rPr lang="en-IN" dirty="0" smtClean="0">
                <a:solidFill>
                  <a:srgbClr val="FADF8A"/>
                </a:solidFill>
                <a:latin typeface="Arial" panose="020B0604020202020204" pitchFamily="34" charset="0"/>
                <a:cs typeface="Arial" panose="020B0604020202020204" pitchFamily="34" charset="0"/>
              </a:rPr>
              <a:t> </a:t>
            </a: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COUNT()</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9665275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smtClean="0">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ea typeface="Times New Roman" panose="02020603050405020304" pitchFamily="18" charset="0"/>
              </a:rPr>
              <a:t>EMP</a:t>
            </a:r>
            <a:r>
              <a:rPr lang="en-US" dirty="0" smtClean="0">
                <a:solidFill>
                  <a:srgbClr val="DD4A68"/>
                </a:solidFill>
                <a:latin typeface="Arial" panose="020B0604020202020204" pitchFamily="34" charset="0"/>
                <a:ea typeface="Times New Roman" panose="02020603050405020304" pitchFamily="18" charset="0"/>
              </a:rPr>
              <a:t>.*</a:t>
            </a:r>
            <a:r>
              <a:rPr lang="en-US" dirty="0" smtClean="0">
                <a:solidFill>
                  <a:schemeClr val="bg1">
                    <a:lumMod val="6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p>
          <a:p>
            <a:endParaRPr lang="en-US" dirty="0" smtClean="0">
              <a:solidFill>
                <a:srgbClr val="000000"/>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 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IF</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COMM </a:t>
            </a:r>
            <a:r>
              <a:rPr lang="en-IN" dirty="0" smtClean="0">
                <a:solidFill>
                  <a:schemeClr val="accent5">
                    <a:lumMod val="75000"/>
                  </a:schemeClr>
                </a:solidFill>
                <a:latin typeface="Arial" panose="020B0604020202020204" pitchFamily="34" charset="0"/>
                <a:ea typeface="Times New Roman" panose="02020603050405020304" pitchFamily="18" charset="0"/>
              </a:rPr>
              <a:t>IS</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NOT</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0</a:t>
            </a:r>
            <a:r>
              <a:rPr lang="en-IN" dirty="0" smtClean="0">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NULL</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a:t>
            </a:r>
            <a:r>
              <a:rPr lang="en-US" dirty="0">
                <a:solidFill>
                  <a:srgbClr val="000000"/>
                </a:solidFill>
                <a:latin typeface="Arial" panose="020B0604020202020204" pitchFamily="34" charset="0"/>
                <a:ea typeface="Times New Roman" panose="02020603050405020304" pitchFamily="18" charset="0"/>
              </a:rPr>
              <a:t>;</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xmlns="" val="40773055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gridCol w="60960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MAX([DISTINCT]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MIN([DISTINCT]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kumimoji="0" lang="en-IN" sz="1800" kern="1200" dirty="0" smtClean="0">
                          <a:solidFill>
                            <a:srgbClr val="008080"/>
                          </a:solidFill>
                          <a:latin typeface="Liberation Mono"/>
                          <a:ea typeface="+mn-ea"/>
                          <a:cs typeface="Arial" panose="020B0604020202020204" pitchFamily="34" charset="0"/>
                        </a:rPr>
                        <a:t>SUM([DISTINCT] expr)</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360553676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smtClean="0">
                <a:solidFill>
                  <a:srgbClr val="FF9900"/>
                </a:solidFill>
                <a:latin typeface="Arial" pitchFamily="34" charset="0"/>
                <a:cs typeface="Arial" pitchFamily="34" charset="0"/>
              </a:rPr>
              <a:t>MIN and MAX Aggregate </a:t>
            </a:r>
            <a:r>
              <a:rPr lang="en-US" sz="3200" b="1" i="1" dirty="0">
                <a:solidFill>
                  <a:srgbClr val="FF9900"/>
                </a:solidFill>
                <a:latin typeface="Arial" pitchFamily="34" charset="0"/>
                <a:cs typeface="Arial" pitchFamily="34" charset="0"/>
              </a:rPr>
              <a:t>(GROUP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a:t>
            </a:r>
            <a:r>
              <a:rPr lang="en-IN" dirty="0" smtClean="0">
                <a:solidFill>
                  <a:srgbClr val="FADF8A"/>
                </a:solidFill>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smtClean="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smtClean="0">
                <a:solidFill>
                  <a:srgbClr val="FADF8A"/>
                </a:solidFill>
                <a:latin typeface="Arial" panose="020B0604020202020204" pitchFamily="34" charset="0"/>
                <a:cs typeface="Arial" panose="020B0604020202020204" pitchFamily="34" charset="0"/>
              </a:rPr>
              <a:t>MIN()</a:t>
            </a:r>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r>
              <a:rPr lang="en-IN" dirty="0" smtClean="0">
                <a:solidFill>
                  <a:srgbClr val="FADF8A"/>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t>
            </a:r>
            <a:r>
              <a:rPr lang="en-IN" sz="1600" i="1" dirty="0" smtClean="0">
                <a:solidFill>
                  <a:srgbClr val="FFFF00"/>
                </a:solidFill>
                <a:latin typeface="Arial" panose="020B0604020202020204" pitchFamily="34" charset="0"/>
                <a:cs typeface="Arial" panose="020B0604020202020204" pitchFamily="34" charset="0"/>
              </a:rPr>
              <a:t>aggregate functions </a:t>
            </a:r>
            <a:r>
              <a:rPr lang="en-IN" sz="1600" i="1" dirty="0">
                <a:solidFill>
                  <a:srgbClr val="FFFF00"/>
                </a:solidFill>
                <a:latin typeface="Arial" panose="020B0604020202020204" pitchFamily="34" charset="0"/>
                <a:cs typeface="Arial" panose="020B0604020202020204" pitchFamily="34" charset="0"/>
              </a:rPr>
              <a:t>like (SUM, MIN, MAX, COUNT) are not </a:t>
            </a:r>
            <a:r>
              <a:rPr lang="en-IN" sz="1600" i="1" dirty="0" smtClean="0">
                <a:solidFill>
                  <a:srgbClr val="FFFF00"/>
                </a:solidFill>
                <a:latin typeface="Arial" panose="020B0604020202020204" pitchFamily="34" charset="0"/>
                <a:cs typeface="Arial" panose="020B0604020202020204" pitchFamily="34" charset="0"/>
              </a:rPr>
              <a:t>allowed. Eg. SELECT SUM (sal) from EMP;</a:t>
            </a:r>
            <a:endParaRPr lang="en-IN" sz="16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381583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xmlns=""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gridCol w="54864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tr>
              <a:tr h="370840">
                <a:tc>
                  <a:txBody>
                    <a:bodyPr/>
                    <a:lstStyle/>
                    <a:p>
                      <a:r>
                        <a:rPr kumimoji="0" lang="en-IN" sz="1800" kern="1200" dirty="0" smtClean="0">
                          <a:solidFill>
                            <a:srgbClr val="008080"/>
                          </a:solidFill>
                          <a:latin typeface="Liberation Mono"/>
                          <a:ea typeface="+mn-ea"/>
                          <a:cs typeface="Arial" panose="020B0604020202020204" pitchFamily="34" charset="0"/>
                        </a:rPr>
                        <a:t>GROUP_CONCAT([DISTINCT] expr [,expr ...]</a:t>
                      </a:r>
                    </a:p>
                    <a:p>
                      <a:r>
                        <a:rPr kumimoji="0" lang="en-IN" sz="1800" kern="1200" dirty="0" smtClean="0">
                          <a:solidFill>
                            <a:srgbClr val="008080"/>
                          </a:solidFill>
                          <a:latin typeface="Liberation Mono"/>
                          <a:ea typeface="+mn-ea"/>
                          <a:cs typeface="Arial" panose="020B0604020202020204" pitchFamily="34" charset="0"/>
                        </a:rPr>
                        <a:t>[ORDER BY {col_name | expr}</a:t>
                      </a:r>
                    </a:p>
                    <a:p>
                      <a:r>
                        <a:rPr kumimoji="0" lang="en-IN" sz="1800" kern="1200" dirty="0" smtClean="0">
                          <a:solidFill>
                            <a:srgbClr val="008080"/>
                          </a:solidFill>
                          <a:latin typeface="Liberation Mono"/>
                          <a:ea typeface="+mn-ea"/>
                          <a:cs typeface="Arial" panose="020B0604020202020204" pitchFamily="34" charset="0"/>
                        </a:rPr>
                        <a:t>[ASC | DESC] [,col_name ...]]</a:t>
                      </a:r>
                    </a:p>
                    <a:p>
                      <a:r>
                        <a:rPr kumimoji="0" lang="en-IN" sz="1800" kern="1200" dirty="0" smtClean="0">
                          <a:solidFill>
                            <a:srgbClr val="008080"/>
                          </a:solidFill>
                          <a:latin typeface="Liberation Mono"/>
                          <a:ea typeface="+mn-ea"/>
                          <a:cs typeface="Arial" panose="020B0604020202020204" pitchFamily="34" charset="0"/>
                        </a:rPr>
                        <a:t>[SEPARATOR str_val])</a:t>
                      </a:r>
                      <a:endParaRPr kumimoji="0" lang="en-IN" sz="1800" kern="1200" dirty="0">
                        <a:solidFill>
                          <a:srgbClr val="008080"/>
                        </a:solidFill>
                        <a:latin typeface="Liberation Mono"/>
                        <a:ea typeface="+mn-ea"/>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smtClean="0">
                          <a:solidFill>
                            <a:srgbClr val="FF0000"/>
                          </a:solidFill>
                          <a:effectLst/>
                          <a:latin typeface="Arial" panose="020B0604020202020204" pitchFamily="34" charset="0"/>
                          <a:ea typeface="Times New Roman" panose="02020603050405020304" pitchFamily="18" charset="0"/>
                          <a:cs typeface="+mn-cs"/>
                        </a:rPr>
                        <a:t>e.g.</a:t>
                      </a:r>
                    </a:p>
                    <a:p>
                      <a:r>
                        <a:rPr lang="en-IN" sz="1600" b="1" dirty="0" smtClean="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smtClean="0">
                        <a:solidFill>
                          <a:schemeClr val="tx1"/>
                        </a:solidFill>
                        <a:latin typeface="Arial" panose="020B0604020202020204" pitchFamily="34" charset="0"/>
                        <a:cs typeface="Arial" panose="020B0604020202020204" pitchFamily="34" charset="0"/>
                      </a:endParaRPr>
                    </a:p>
                    <a:p>
                      <a:r>
                        <a:rPr lang="en-IN" sz="1600" b="1" dirty="0" smtClean="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t>
            </a:r>
            <a:r>
              <a:rPr lang="en-IN" sz="2000" dirty="0" smtClean="0">
                <a:latin typeface="Arial" panose="020B0604020202020204" pitchFamily="34" charset="0"/>
                <a:cs typeface="Arial" panose="020B0604020202020204" pitchFamily="34" charset="0"/>
              </a:rPr>
              <a:t>a table</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p>
        </p:txBody>
      </p:sp>
    </p:spTree>
    <p:extLst>
      <p:ext uri="{BB962C8B-B14F-4D97-AF65-F5344CB8AC3E}">
        <p14:creationId xmlns:p14="http://schemas.microsoft.com/office/powerpoint/2010/main" xmlns="" val="7834792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t>
            </a:r>
            <a:r>
              <a:rPr lang="en-IN" dirty="0" smtClean="0">
                <a:solidFill>
                  <a:srgbClr val="DC525C"/>
                </a:solidFill>
                <a:latin typeface="Segoe UI Light" panose="020B0502040204020203" pitchFamily="34" charset="0"/>
                <a:cs typeface="Segoe UI Light" panose="020B0502040204020203" pitchFamily="34" charset="0"/>
              </a:rPr>
              <a:t>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smtClean="0">
                <a:latin typeface="Arial" pitchFamily="34" charset="0"/>
                <a:cs typeface="Arial" pitchFamily="34" charset="0"/>
              </a:rPr>
              <a:t>There are 3 places where aggregate functions can appear in a query</a:t>
            </a:r>
            <a:endParaRPr lang="en-US" dirty="0">
              <a:latin typeface="Arial" pitchFamily="34" charset="0"/>
              <a:cs typeface="Arial" pitchFamily="34" charset="0"/>
            </a:endParaRP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SELECT-LIST</a:t>
            </a:r>
            <a:r>
              <a:rPr lang="en-US" sz="2000" dirty="0" smtClean="0">
                <a:solidFill>
                  <a:srgbClr val="00FF99"/>
                </a:solidFill>
                <a:latin typeface="Arial" pitchFamily="34" charset="0"/>
                <a:ea typeface="+mj-ea"/>
                <a:cs typeface="Arial" pitchFamily="34" charset="0"/>
              </a:rPr>
              <a:t> </a:t>
            </a:r>
            <a:r>
              <a:rPr lang="en-US" sz="2000" dirty="0" smtClean="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in the </a:t>
            </a:r>
            <a:r>
              <a:rPr lang="en-US" sz="2000" b="1" dirty="0" smtClean="0">
                <a:solidFill>
                  <a:srgbClr val="00FF99"/>
                </a:solidFill>
                <a:latin typeface="Arial" pitchFamily="34" charset="0"/>
                <a:ea typeface="+mj-ea"/>
                <a:cs typeface="Arial" pitchFamily="34" charset="0"/>
              </a:rPr>
              <a:t>ORDER BY</a:t>
            </a:r>
            <a:r>
              <a:rPr lang="en-US" sz="2000" dirty="0" smtClean="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smtClean="0">
                <a:solidFill>
                  <a:schemeClr val="bg1"/>
                </a:solidFill>
                <a:latin typeface="Arial" pitchFamily="34" charset="0"/>
                <a:ea typeface="+mj-ea"/>
                <a:cs typeface="Arial" pitchFamily="34" charset="0"/>
              </a:rPr>
              <a:t>  and in the </a:t>
            </a:r>
            <a:r>
              <a:rPr lang="en-US" sz="2000" b="1" dirty="0" smtClean="0">
                <a:solidFill>
                  <a:srgbClr val="00FF99"/>
                </a:solidFill>
                <a:latin typeface="Arial" pitchFamily="34" charset="0"/>
                <a:ea typeface="+mj-ea"/>
                <a:cs typeface="Arial" pitchFamily="34" charset="0"/>
              </a:rPr>
              <a:t>HAVING</a:t>
            </a:r>
            <a:r>
              <a:rPr lang="en-US" sz="2000" dirty="0" smtClean="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smtClean="0">
                <a:solidFill>
                  <a:srgbClr val="C00000"/>
                </a:solidFill>
                <a:latin typeface="Segoe UI Light" panose="020B0502040204020203" pitchFamily="34" charset="0"/>
                <a:cs typeface="Segoe UI Light" panose="020B0502040204020203" pitchFamily="34" charset="0"/>
              </a:rPr>
              <a:t>NOT </a:t>
            </a:r>
            <a:r>
              <a:rPr lang="en-IN" sz="2200" dirty="0" smtClean="0">
                <a:solidFill>
                  <a:srgbClr val="242729"/>
                </a:solidFill>
                <a:latin typeface="Segoe UI Light" panose="020B0502040204020203" pitchFamily="34" charset="0"/>
                <a:cs typeface="Segoe UI Light" panose="020B0502040204020203" pitchFamily="34" charset="0"/>
              </a:rPr>
              <a:t>appear </a:t>
            </a:r>
            <a:r>
              <a:rPr lang="en-IN" sz="2200" dirty="0">
                <a:solidFill>
                  <a:srgbClr val="242729"/>
                </a:solidFill>
                <a:latin typeface="Segoe UI Light" panose="020B0502040204020203" pitchFamily="34" charset="0"/>
                <a:cs typeface="Segoe UI Light" panose="020B0502040204020203" pitchFamily="34" charset="0"/>
              </a:rPr>
              <a:t>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smtClean="0">
                <a:solidFill>
                  <a:srgbClr val="FF0000"/>
                </a:solidFill>
                <a:latin typeface="Segoe UI Light" panose="020B0502040204020203" pitchFamily="34" charset="0"/>
                <a:cs typeface="Segoe UI Light" panose="020B0502040204020203" pitchFamily="34" charset="0"/>
              </a:rPr>
              <a:t>WHERE</a:t>
            </a:r>
            <a:r>
              <a:rPr lang="en-IN" sz="2200" dirty="0" smtClean="0">
                <a:solidFill>
                  <a:srgbClr val="242729"/>
                </a:solidFill>
                <a:latin typeface="Segoe UI Light" panose="020B0502040204020203" pitchFamily="34" charset="0"/>
                <a:cs typeface="Segoe UI Light" panose="020B0502040204020203" pitchFamily="34" charset="0"/>
              </a:rPr>
              <a:t> or </a:t>
            </a:r>
            <a:r>
              <a:rPr lang="en-IN" sz="2200" b="1" i="1" dirty="0" smtClean="0">
                <a:solidFill>
                  <a:srgbClr val="FF0000"/>
                </a:solidFill>
                <a:latin typeface="Segoe UI Light" panose="020B0502040204020203" pitchFamily="34" charset="0"/>
                <a:cs typeface="Segoe UI Light" panose="020B0502040204020203" pitchFamily="34" charset="0"/>
              </a:rPr>
              <a:t>HAVING</a:t>
            </a:r>
            <a:r>
              <a:rPr lang="en-IN" sz="2200" dirty="0" smtClean="0">
                <a:solidFill>
                  <a:srgbClr val="242729"/>
                </a:solidFill>
                <a:latin typeface="Segoe UI Light" panose="020B0502040204020203" pitchFamily="34" charset="0"/>
                <a:cs typeface="Segoe UI Light" panose="020B0502040204020203" pitchFamily="34" charset="0"/>
              </a:rPr>
              <a:t> </a:t>
            </a:r>
            <a:r>
              <a:rPr lang="en-IN" sz="2200" dirty="0">
                <a:solidFill>
                  <a:srgbClr val="242729"/>
                </a:solidFill>
                <a:latin typeface="Segoe UI Light" panose="020B0502040204020203" pitchFamily="34" charset="0"/>
                <a:cs typeface="Segoe UI Light" panose="020B0502040204020203" pitchFamily="34" charset="0"/>
              </a:rPr>
              <a:t>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8499865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smtClean="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J</a:t>
            </a:r>
            <a:r>
              <a:rPr lang="en-US" dirty="0">
                <a:latin typeface="Arial" panose="020B0604020202020204" pitchFamily="34" charset="0"/>
                <a:ea typeface="Times New Roman" panose="02020603050405020304" pitchFamily="18" charset="0"/>
              </a:rPr>
              <a:t>OB</a:t>
            </a:r>
            <a:r>
              <a:rPr lang="en-IN" dirty="0" smtClean="0">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//error</a:t>
            </a:r>
            <a:endParaRPr lang="en-IN" dirty="0" smtClean="0">
              <a:solidFill>
                <a:srgbClr val="92D050"/>
              </a:solidFill>
              <a:latin typeface="Arial" panose="020B0604020202020204" pitchFamily="34" charset="0"/>
              <a:ea typeface="Times New Roman" panose="02020603050405020304" pitchFamily="18" charset="0"/>
            </a:endParaRPr>
          </a:p>
          <a:p>
            <a:endParaRPr lang="en-IN" dirty="0" smtClean="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smtClean="0">
              <a:solidFill>
                <a:srgbClr val="0077AA"/>
              </a:solidFill>
              <a:latin typeface="Arial" panose="020B0604020202020204" pitchFamily="34" charset="0"/>
              <a:ea typeface="Times New Roman" panose="02020603050405020304" pitchFamily="18" charset="0"/>
            </a:endParaRPr>
          </a:p>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ENAM</a:t>
            </a:r>
            <a:r>
              <a:rPr lang="en-IN" dirty="0" smtClean="0">
                <a:latin typeface="Arial" panose="020B0604020202020204" pitchFamily="34" charset="0"/>
                <a:ea typeface="Times New Roman" panose="02020603050405020304" pitchFamily="18" charset="0"/>
              </a:rPr>
              <a:t>E,</a:t>
            </a:r>
            <a:r>
              <a:rPr lang="en-IN" dirty="0" smtClean="0">
                <a:solidFill>
                  <a:srgbClr val="DD4A68"/>
                </a:solidFill>
                <a:latin typeface="Arial" panose="020B0604020202020204" pitchFamily="34" charset="0"/>
                <a:ea typeface="Times New Roman" panose="02020603050405020304" pitchFamily="18" charset="0"/>
              </a:rPr>
              <a:t> LENGTH</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ENAME</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smtClean="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1741024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97118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smtClean="0">
                <a:solidFill>
                  <a:srgbClr val="008080"/>
                </a:solidFill>
              </a:rPr>
              <a:t>If the </a:t>
            </a:r>
            <a:r>
              <a:rPr lang="en-US" sz="2400" b="1" i="1" dirty="0" smtClean="0">
                <a:solidFill>
                  <a:srgbClr val="008080"/>
                </a:solidFill>
              </a:rPr>
              <a:t>GROUP</a:t>
            </a:r>
            <a:r>
              <a:rPr lang="en-US" sz="2400" dirty="0" smtClean="0">
                <a:solidFill>
                  <a:srgbClr val="008080"/>
                </a:solidFill>
              </a:rPr>
              <a:t> </a:t>
            </a:r>
            <a:r>
              <a:rPr lang="en-US" sz="2400" b="1" i="1" dirty="0" smtClean="0">
                <a:solidFill>
                  <a:srgbClr val="008080"/>
                </a:solidFill>
              </a:rPr>
              <a:t>BY</a:t>
            </a:r>
            <a:r>
              <a:rPr lang="en-US" sz="2400" dirty="0" smtClean="0">
                <a:solidFill>
                  <a:srgbClr val="008080"/>
                </a:solidFill>
              </a:rPr>
              <a:t> clause is omitted, the </a:t>
            </a:r>
            <a:r>
              <a:rPr lang="en-US" sz="2400" b="1" i="1" dirty="0" smtClean="0">
                <a:solidFill>
                  <a:srgbClr val="008080"/>
                </a:solidFill>
              </a:rPr>
              <a:t>HAVING</a:t>
            </a:r>
            <a:r>
              <a:rPr lang="en-US" sz="2400" dirty="0" smtClean="0">
                <a:solidFill>
                  <a:srgbClr val="008080"/>
                </a:solidFill>
              </a:rPr>
              <a:t> clause behaves like the </a:t>
            </a:r>
            <a:r>
              <a:rPr lang="en-US" sz="2400" b="1" i="1" dirty="0" smtClean="0">
                <a:solidFill>
                  <a:srgbClr val="008080"/>
                </a:solidFill>
              </a:rPr>
              <a:t>WHERE</a:t>
            </a:r>
            <a:r>
              <a:rPr lang="en-US" sz="2400" dirty="0" smtClean="0">
                <a:solidFill>
                  <a:srgbClr val="008080"/>
                </a:solidFill>
              </a:rPr>
              <a:t> clasue.</a:t>
            </a:r>
            <a:endParaRPr lang="en-US" sz="2400" dirty="0">
              <a:solidFill>
                <a:srgbClr val="008080"/>
              </a:solidFill>
            </a:endParaRPr>
          </a:p>
        </p:txBody>
      </p:sp>
    </p:spTree>
    <p:extLst>
      <p:ext uri="{BB962C8B-B14F-4D97-AF65-F5344CB8AC3E}">
        <p14:creationId xmlns:p14="http://schemas.microsoft.com/office/powerpoint/2010/main" xmlns="" val="359248076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a:t>
            </a:r>
            <a:r>
              <a:rPr lang="en-IN" dirty="0" smtClean="0">
                <a:latin typeface="Arial" panose="020B0604020202020204" pitchFamily="34" charset="0"/>
                <a:cs typeface="Arial" panose="020B0604020202020204" pitchFamily="34" charset="0"/>
              </a:rPr>
              <a:t>of rows. </a:t>
            </a:r>
            <a:r>
              <a:rPr lang="en-IN" b="1" dirty="0" smtClean="0">
                <a:latin typeface="Arial" panose="020B0604020202020204" pitchFamily="34" charset="0"/>
                <a:cs typeface="Arial" panose="020B0604020202020204" pitchFamily="34" charset="0"/>
              </a:rPr>
              <a:t>HAVING </a:t>
            </a:r>
            <a:r>
              <a:rPr lang="en-IN" b="1" dirty="0">
                <a:latin typeface="Arial" panose="020B0604020202020204" pitchFamily="34" charset="0"/>
                <a:cs typeface="Arial" panose="020B0604020202020204" pitchFamily="34" charset="0"/>
              </a:rPr>
              <a:t>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r>
              <a:rPr lang="en-IN" dirty="0" smtClean="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 </a:t>
            </a:r>
            <a:r>
              <a:rPr lang="en-US" sz="2400" b="1" i="1" baseline="-25000" dirty="0" smtClean="0">
                <a:solidFill>
                  <a:srgbClr val="0077AA"/>
                </a:solidFill>
                <a:latin typeface="Liberation Mono"/>
              </a:rPr>
              <a:t>, </a:t>
            </a:r>
            <a:r>
              <a:rPr lang="en-US" b="1" i="1" dirty="0" smtClean="0">
                <a:solidFill>
                  <a:srgbClr val="0077AA"/>
                </a:solidFill>
                <a:latin typeface="Liberation Mono"/>
              </a:rPr>
              <a:t>F</a:t>
            </a:r>
            <a:r>
              <a:rPr lang="en-US" sz="2400" b="1" i="1" baseline="-25000" dirty="0" smtClean="0">
                <a:solidFill>
                  <a:srgbClr val="0077AA"/>
                </a:solidFill>
                <a:latin typeface="Liberation Mono"/>
              </a:rPr>
              <a:t>1</a:t>
            </a:r>
            <a:r>
              <a:rPr lang="en-US" b="1" i="1" dirty="0" smtClean="0">
                <a:solidFill>
                  <a:srgbClr val="0077AA"/>
                </a:solidFill>
                <a:latin typeface="Liberation Mono"/>
              </a:rPr>
              <a:t>(A</a:t>
            </a:r>
            <a:r>
              <a:rPr lang="en-US" b="1" i="1" baseline="-25000" dirty="0" smtClean="0">
                <a:solidFill>
                  <a:srgbClr val="0077AA"/>
                </a:solidFill>
                <a:latin typeface="Liberation Mono"/>
              </a:rPr>
              <a:t>1</a:t>
            </a:r>
            <a:r>
              <a:rPr lang="en-US" b="1" i="1" dirty="0" smtClean="0">
                <a:solidFill>
                  <a:srgbClr val="0077AA"/>
                </a:solidFill>
                <a:latin typeface="Liberation Mono"/>
              </a:rPr>
              <a:t>), F</a:t>
            </a:r>
            <a:r>
              <a:rPr lang="en-US" sz="2400" b="1" i="1" baseline="-25000" dirty="0" smtClean="0">
                <a:solidFill>
                  <a:srgbClr val="0077AA"/>
                </a:solidFill>
                <a:latin typeface="Liberation Mono"/>
              </a:rPr>
              <a:t>2</a:t>
            </a:r>
            <a:r>
              <a:rPr lang="en-US" b="1" i="1" dirty="0" smtClean="0">
                <a:solidFill>
                  <a:srgbClr val="0077AA"/>
                </a:solidFill>
                <a:latin typeface="Liberation Mono"/>
              </a:rPr>
              <a:t>(A</a:t>
            </a:r>
            <a:r>
              <a:rPr lang="en-US" b="1" i="1" baseline="-25000" dirty="0" smtClean="0">
                <a:solidFill>
                  <a:srgbClr val="0077AA"/>
                </a:solidFill>
                <a:latin typeface="Liberation Mono"/>
              </a:rPr>
              <a:t>2</a:t>
            </a:r>
            <a:r>
              <a:rPr lang="en-US" b="1" i="1" dirty="0" smtClean="0">
                <a:solidFill>
                  <a:srgbClr val="0077AA"/>
                </a:solidFill>
                <a:latin typeface="Liberation Mono"/>
              </a:rPr>
              <a:t>),  . . . </a:t>
            </a:r>
            <a:r>
              <a:rPr lang="en-US" dirty="0" smtClean="0">
                <a:solidFill>
                  <a:srgbClr val="0077AA"/>
                </a:solidFill>
                <a:latin typeface="Liberation Mono"/>
              </a:rPr>
              <a:t>  </a:t>
            </a:r>
            <a:r>
              <a:rPr lang="en-US" dirty="0">
                <a:solidFill>
                  <a:srgbClr val="0077AA"/>
                </a:solidFill>
                <a:latin typeface="Liberation Mono"/>
              </a:rPr>
              <a:t>from </a:t>
            </a:r>
            <a:r>
              <a:rPr lang="en-US" b="1" i="1" dirty="0" smtClean="0">
                <a:solidFill>
                  <a:srgbClr val="0077AA"/>
                </a:solidFill>
                <a:latin typeface="Liberation Mono"/>
              </a:rPr>
              <a:t>r</a:t>
            </a:r>
            <a:r>
              <a:rPr lang="en-US" b="1" i="1" baseline="-25000" dirty="0" smtClean="0">
                <a:solidFill>
                  <a:srgbClr val="0077AA"/>
                </a:solidFill>
                <a:latin typeface="Liberation Mono"/>
              </a:rPr>
              <a:t>1</a:t>
            </a:r>
            <a:r>
              <a:rPr lang="en-US" b="1" i="1" dirty="0" smtClean="0">
                <a:solidFill>
                  <a:srgbClr val="0077AA"/>
                </a:solidFill>
                <a:latin typeface="Liberation Mono"/>
              </a:rPr>
              <a:t>, r</a:t>
            </a:r>
            <a:r>
              <a:rPr lang="en-US" b="1" i="1" baseline="-25000" dirty="0" smtClean="0">
                <a:solidFill>
                  <a:srgbClr val="0077AA"/>
                </a:solidFill>
                <a:latin typeface="Liberation Mono"/>
              </a:rPr>
              <a:t>2</a:t>
            </a:r>
            <a:r>
              <a:rPr lang="en-US" b="1" i="1" dirty="0" smtClean="0">
                <a:solidFill>
                  <a:srgbClr val="0077AA"/>
                </a:solidFill>
                <a:latin typeface="Liberation Mono"/>
              </a:rPr>
              <a:t>, r</a:t>
            </a:r>
            <a:r>
              <a:rPr lang="en-US" b="1" i="1" baseline="-25000" dirty="0" smtClean="0">
                <a:solidFill>
                  <a:srgbClr val="0077AA"/>
                </a:solidFill>
                <a:latin typeface="Liberation Mono"/>
              </a:rPr>
              <a:t>3</a:t>
            </a:r>
            <a:r>
              <a:rPr lang="en-US" b="1" i="1" dirty="0" smtClean="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dirty="0" smtClean="0">
                <a:solidFill>
                  <a:srgbClr val="0077AA"/>
                </a:solidFill>
                <a:latin typeface="Liberation Mono"/>
              </a:rPr>
              <a:t>{</a:t>
            </a:r>
            <a:r>
              <a:rPr lang="en-US" b="1" i="1" dirty="0" smtClean="0">
                <a:solidFill>
                  <a:srgbClr val="0077AA"/>
                </a:solidFill>
                <a:latin typeface="Liberation Mono"/>
              </a:rPr>
              <a:t>G</a:t>
            </a:r>
            <a:r>
              <a:rPr lang="en-US" sz="2400" b="1" i="1" baseline="-25000" dirty="0" smtClean="0">
                <a:solidFill>
                  <a:srgbClr val="0077AA"/>
                </a:solidFill>
                <a:latin typeface="Liberation Mono"/>
              </a:rPr>
              <a:t>1</a:t>
            </a:r>
            <a:r>
              <a:rPr lang="en-US" b="1" i="1" dirty="0" smtClean="0">
                <a:solidFill>
                  <a:srgbClr val="0077AA"/>
                </a:solidFill>
                <a:latin typeface="Liberation Mono"/>
              </a:rPr>
              <a:t>, G</a:t>
            </a:r>
            <a:r>
              <a:rPr lang="en-US" sz="2400" b="1" i="1" baseline="-25000" dirty="0" smtClean="0">
                <a:solidFill>
                  <a:srgbClr val="0077AA"/>
                </a:solidFill>
                <a:latin typeface="Liberation Mono"/>
              </a:rPr>
              <a:t>2</a:t>
            </a:r>
            <a:r>
              <a:rPr lang="en-US" b="1" i="1" dirty="0" smtClean="0">
                <a:solidFill>
                  <a:srgbClr val="0077AA"/>
                </a:solidFill>
                <a:latin typeface="Liberation Mono"/>
              </a:rPr>
              <a:t>,  . . .</a:t>
            </a:r>
            <a:r>
              <a:rPr lang="en-US" dirty="0" smtClean="0">
                <a:solidFill>
                  <a:srgbClr val="0077AA"/>
                </a:solidFill>
                <a:latin typeface="Liberation Mono"/>
              </a:rPr>
              <a:t> </a:t>
            </a:r>
            <a:r>
              <a:rPr lang="en-US" dirty="0">
                <a:solidFill>
                  <a:srgbClr val="0077AA"/>
                </a:solidFill>
                <a:latin typeface="Liberation Mono"/>
              </a:rPr>
              <a:t>| expr | position} [ASC | DESC], ... [WITH ROLLUP</a:t>
            </a:r>
            <a:r>
              <a:rPr lang="en-US" dirty="0" smtClean="0">
                <a:solidFill>
                  <a:srgbClr val="0077AA"/>
                </a:solidFill>
                <a:latin typeface="Liberation Mono"/>
              </a:rPr>
              <a:t>]]</a:t>
            </a:r>
          </a:p>
          <a:p>
            <a:pPr>
              <a:lnSpc>
                <a:spcPct val="150000"/>
              </a:lnSpc>
            </a:pPr>
            <a:r>
              <a:rPr lang="en-US" dirty="0" smtClean="0">
                <a:solidFill>
                  <a:srgbClr val="0077AA"/>
                </a:solidFill>
                <a:latin typeface="Liberation Mono"/>
              </a:rPr>
              <a:t>    [ HAVING having_condition ] </a:t>
            </a:r>
            <a:endParaRPr lang="en-US" dirty="0">
              <a:solidFill>
                <a:srgbClr val="0077AA"/>
              </a:solidFill>
              <a:latin typeface="Liberation Mono"/>
            </a:endParaRPr>
          </a:p>
        </p:txBody>
      </p:sp>
    </p:spTree>
    <p:extLst>
      <p:ext uri="{BB962C8B-B14F-4D97-AF65-F5344CB8AC3E}">
        <p14:creationId xmlns:p14="http://schemas.microsoft.com/office/powerpoint/2010/main" xmlns="" val="140734368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smtClean="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lang="en-US" sz="2000" dirty="0">
              <a:solidFill>
                <a:srgbClr val="006C86"/>
              </a:solidFill>
            </a:endParaRPr>
          </a:p>
        </p:txBody>
      </p:sp>
    </p:spTree>
    <p:extLst>
      <p:ext uri="{BB962C8B-B14F-4D97-AF65-F5344CB8AC3E}">
        <p14:creationId xmlns:p14="http://schemas.microsoft.com/office/powerpoint/2010/main" xmlns="" val="163375944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a:t>
            </a:r>
            <a:r>
              <a:rPr lang="en-IN" dirty="0" smtClean="0">
                <a:latin typeface="Arial" panose="020B0604020202020204" pitchFamily="34" charset="0"/>
                <a:cs typeface="Arial" panose="020B0604020202020204" pitchFamily="34" charset="0"/>
              </a:rPr>
              <a:t>SELECT, UPDATE, </a:t>
            </a:r>
            <a:r>
              <a:rPr lang="en-IN" dirty="0">
                <a:latin typeface="Arial" panose="020B0604020202020204" pitchFamily="34" charset="0"/>
                <a:cs typeface="Arial" panose="020B0604020202020204" pitchFamily="34" charset="0"/>
              </a:rPr>
              <a:t>and </a:t>
            </a:r>
            <a:r>
              <a:rPr lang="en-IN" dirty="0" smtClean="0">
                <a:latin typeface="Arial" panose="020B0604020202020204" pitchFamily="34" charset="0"/>
                <a:cs typeface="Arial" panose="020B0604020202020204" pitchFamily="34" charset="0"/>
              </a:rPr>
              <a:t>DELETE statements</a:t>
            </a:r>
            <a:r>
              <a:rPr lang="en-IN" dirty="0">
                <a:latin typeface="Arial" panose="020B0604020202020204" pitchFamily="34" charset="0"/>
                <a:cs typeface="Arial" panose="020B0604020202020204" pitchFamily="34" charset="0"/>
              </a:rPr>
              <a:t>, where as HAVING clause can only be used with the </a:t>
            </a:r>
            <a:r>
              <a:rPr lang="en-IN" dirty="0" smtClean="0">
                <a:latin typeface="Arial" panose="020B0604020202020204" pitchFamily="34" charset="0"/>
                <a:cs typeface="Arial" panose="020B0604020202020204" pitchFamily="34" charset="0"/>
              </a:rPr>
              <a:t>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a:t>
            </a:r>
            <a:r>
              <a:rPr lang="en-IN" dirty="0" smtClean="0">
                <a:latin typeface="Arial" panose="020B0604020202020204" pitchFamily="34" charset="0"/>
                <a:cs typeface="Arial" panose="020B0604020202020204" pitchFamily="34" charset="0"/>
              </a:rPr>
              <a:t>functions (</a:t>
            </a:r>
            <a:r>
              <a:rPr lang="en-IN" dirty="0">
                <a:latin typeface="Arial" panose="020B0604020202020204" pitchFamily="34" charset="0"/>
                <a:cs typeface="Arial" panose="020B0604020202020204" pitchFamily="34" charset="0"/>
              </a:rPr>
              <a:t>SUM </a:t>
            </a:r>
            <a:r>
              <a:rPr lang="en-IN" dirty="0" smtClean="0">
                <a:latin typeface="Arial" panose="020B0604020202020204" pitchFamily="34" charset="0"/>
                <a:cs typeface="Arial" panose="020B0604020202020204" pitchFamily="34" charset="0"/>
              </a:rPr>
              <a:t>, MIN, MAX, AVG and COUNT) </a:t>
            </a:r>
            <a:r>
              <a:rPr lang="en-IN" dirty="0">
                <a:latin typeface="Arial" panose="020B0604020202020204" pitchFamily="34" charset="0"/>
                <a:cs typeface="Arial" panose="020B0604020202020204" pitchFamily="34" charset="0"/>
              </a:rPr>
              <a:t>cannot be used in the </a:t>
            </a:r>
            <a:r>
              <a:rPr lang="en-IN">
                <a:latin typeface="Arial" panose="020B0604020202020204" pitchFamily="34" charset="0"/>
                <a:cs typeface="Arial" panose="020B0604020202020204" pitchFamily="34" charset="0"/>
              </a:rPr>
              <a:t>WHERE </a:t>
            </a:r>
            <a:r>
              <a:rPr lang="en-IN" smtClean="0">
                <a:latin typeface="Arial" panose="020B0604020202020204" pitchFamily="34" charset="0"/>
                <a:cs typeface="Arial" panose="020B0604020202020204" pitchFamily="34" charset="0"/>
              </a:rPr>
              <a:t>clause condition, </a:t>
            </a:r>
            <a:r>
              <a:rPr lang="en-IN" dirty="0">
                <a:latin typeface="Arial" panose="020B0604020202020204" pitchFamily="34" charset="0"/>
                <a:cs typeface="Arial" panose="020B0604020202020204" pitchFamily="34" charset="0"/>
              </a:rPr>
              <a:t>unless it is in a </a:t>
            </a:r>
            <a:r>
              <a:rPr lang="en-IN" dirty="0" smtClean="0">
                <a:latin typeface="Arial" panose="020B0604020202020204" pitchFamily="34" charset="0"/>
                <a:cs typeface="Arial" panose="020B0604020202020204" pitchFamily="34" charset="0"/>
              </a:rPr>
              <a:t>subquery </a:t>
            </a:r>
            <a:r>
              <a:rPr lang="en-IN" dirty="0">
                <a:latin typeface="Arial" panose="020B0604020202020204" pitchFamily="34" charset="0"/>
                <a:cs typeface="Arial" panose="020B0604020202020204" pitchFamily="34" charset="0"/>
              </a:rPr>
              <a:t>contained in a HAVING clause, whereas, aggregate functions can be used in </a:t>
            </a:r>
            <a:r>
              <a:rPr lang="en-IN" dirty="0" smtClean="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a:t>
            </a:r>
          </a:p>
        </p:txBody>
      </p:sp>
      <p:sp>
        <p:nvSpPr>
          <p:cNvPr id="4" name="Rectangle 3"/>
          <p:cNvSpPr/>
          <p:nvPr/>
        </p:nvSpPr>
        <p:spPr>
          <a:xfrm>
            <a:off x="214282" y="3786190"/>
            <a:ext cx="8786874" cy="830997"/>
          </a:xfrm>
          <a:prstGeom prst="rect">
            <a:avLst/>
          </a:prstGeom>
        </p:spPr>
        <p:txBody>
          <a:bodyPr wrap="square">
            <a:spAutoFit/>
          </a:bodyPr>
          <a:lstStyle/>
          <a:p>
            <a:r>
              <a:rPr lang="en-US" sz="2400" dirty="0" smtClean="0">
                <a:solidFill>
                  <a:srgbClr val="C74C49"/>
                </a:solidFill>
                <a:latin typeface="Arial" pitchFamily="34" charset="0"/>
                <a:cs typeface="Arial" pitchFamily="34" charset="0"/>
              </a:rPr>
              <a:t>The </a:t>
            </a:r>
            <a:r>
              <a:rPr lang="en-US" sz="2400" i="1" dirty="0" smtClean="0">
                <a:solidFill>
                  <a:srgbClr val="C74C49"/>
                </a:solidFill>
                <a:latin typeface="Arial" pitchFamily="34" charset="0"/>
                <a:cs typeface="Arial" pitchFamily="34" charset="0"/>
              </a:rPr>
              <a:t>Where</a:t>
            </a:r>
            <a:r>
              <a:rPr lang="en-US" sz="2400" dirty="0" smtClean="0">
                <a:solidFill>
                  <a:srgbClr val="C74C49"/>
                </a:solidFill>
                <a:latin typeface="Arial" pitchFamily="34" charset="0"/>
                <a:cs typeface="Arial" pitchFamily="34" charset="0"/>
              </a:rPr>
              <a:t> clause acts as a pre filter where as </a:t>
            </a:r>
            <a:r>
              <a:rPr lang="en-US" sz="2400" i="1" dirty="0" smtClean="0">
                <a:solidFill>
                  <a:srgbClr val="C74C49"/>
                </a:solidFill>
                <a:latin typeface="Arial" pitchFamily="34" charset="0"/>
                <a:cs typeface="Arial" pitchFamily="34" charset="0"/>
              </a:rPr>
              <a:t>Having clause acts</a:t>
            </a:r>
            <a:r>
              <a:rPr lang="en-US" sz="2400" dirty="0" smtClean="0">
                <a:solidFill>
                  <a:srgbClr val="C74C49"/>
                </a:solidFill>
                <a:latin typeface="Arial" pitchFamily="34" charset="0"/>
                <a:cs typeface="Arial" pitchFamily="34" charset="0"/>
              </a:rPr>
              <a:t> as a post filter.</a:t>
            </a:r>
            <a:endParaRPr lang="en-US" sz="2400" dirty="0">
              <a:solidFill>
                <a:srgbClr val="C74C49"/>
              </a:solidFill>
              <a:latin typeface="Arial" pitchFamily="34" charset="0"/>
              <a:cs typeface="Arial" pitchFamily="34" charset="0"/>
            </a:endParaRPr>
          </a:p>
        </p:txBody>
      </p:sp>
    </p:spTree>
    <p:extLst>
      <p:ext uri="{BB962C8B-B14F-4D97-AF65-F5344CB8AC3E}">
        <p14:creationId xmlns:p14="http://schemas.microsoft.com/office/powerpoint/2010/main" xmlns="" val="426566084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a:t>
            </a: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number of rows to skip at the beginning of the result set, and the number of rows to return.</a:t>
            </a:r>
          </a:p>
        </p:txBody>
      </p:sp>
    </p:spTree>
    <p:extLst>
      <p:ext uri="{BB962C8B-B14F-4D97-AF65-F5344CB8AC3E}">
        <p14:creationId xmlns:p14="http://schemas.microsoft.com/office/powerpoint/2010/main" xmlns="" val="11462950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5</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smtClean="0">
                <a:latin typeface="Arial" pitchFamily="34" charset="0"/>
                <a:cs typeface="Arial" pitchFamily="34" charset="0"/>
              </a:rPr>
              <a:t>, EMP.*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a:t>
            </a:r>
            <a:r>
              <a:rPr lang="en-IN" b="1" dirty="0" smtClean="0">
                <a:latin typeface="Arial" panose="020B0604020202020204" pitchFamily="34" charset="0"/>
                <a:cs typeface="Arial" panose="020B0604020202020204" pitchFamily="34" charset="0"/>
              </a:rPr>
              <a:t>using </a:t>
            </a:r>
            <a:r>
              <a:rPr lang="en-IN" b="1" dirty="0">
                <a:latin typeface="Arial" panose="020B0604020202020204" pitchFamily="34" charset="0"/>
                <a:cs typeface="Arial" panose="020B0604020202020204" pitchFamily="34" charset="0"/>
              </a:rPr>
              <a:t>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smtClean="0"/>
              <a:t>Limit value are not to be given within ()</a:t>
            </a:r>
            <a:endParaRPr lang="en-IN" sz="2000" dirty="0"/>
          </a:p>
        </p:txBody>
      </p:sp>
    </p:spTree>
    <p:extLst>
      <p:ext uri="{BB962C8B-B14F-4D97-AF65-F5344CB8AC3E}">
        <p14:creationId xmlns:p14="http://schemas.microsoft.com/office/powerpoint/2010/main" xmlns="" val="3118649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smtClean="0">
                <a:latin typeface="Arial" pitchFamily="34" charset="0"/>
                <a:cs typeface="Arial" pitchFamily="34" charset="0"/>
              </a:rPr>
              <a:t>Data is any </a:t>
            </a:r>
            <a:r>
              <a:rPr lang="en-US" sz="3200" b="1" dirty="0" smtClean="0">
                <a:solidFill>
                  <a:srgbClr val="0070C0"/>
                </a:solidFill>
                <a:latin typeface="Arial" pitchFamily="34" charset="0"/>
                <a:cs typeface="Arial" pitchFamily="34" charset="0"/>
              </a:rPr>
              <a:t>facts, number, text, symbol, images, </a:t>
            </a:r>
            <a:r>
              <a:rPr lang="en-US" sz="3200" b="1" dirty="0">
                <a:solidFill>
                  <a:srgbClr val="0070C0"/>
                </a:solidFill>
                <a:latin typeface="Arial" pitchFamily="34" charset="0"/>
                <a:cs typeface="Arial" pitchFamily="34" charset="0"/>
              </a:rPr>
              <a:t>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smtClean="0">
                <a:solidFill>
                  <a:srgbClr val="0070C0"/>
                </a:solidFill>
                <a:latin typeface="Arial" pitchFamily="34" charset="0"/>
                <a:cs typeface="Arial" pitchFamily="34" charset="0"/>
              </a:rPr>
              <a:t> </a:t>
            </a:r>
            <a:r>
              <a:rPr lang="en-US" sz="2400" dirty="0" smtClean="0">
                <a:latin typeface="Arial" pitchFamily="34" charset="0"/>
                <a:cs typeface="Arial" pitchFamily="34" charset="0"/>
              </a:rPr>
              <a:t>that </a:t>
            </a:r>
            <a:r>
              <a:rPr lang="en-US" sz="2400" dirty="0">
                <a:latin typeface="Arial" pitchFamily="34" charset="0"/>
                <a:cs typeface="Arial" pitchFamily="34" charset="0"/>
              </a:rPr>
              <a:t>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smtClean="0">
                <a:latin typeface="Arial" pitchFamily="34" charset="0"/>
                <a:cs typeface="Arial" pitchFamily="34" charset="0"/>
              </a:rPr>
              <a:t>Data can be in the form of </a:t>
            </a:r>
            <a:r>
              <a:rPr lang="en-US" sz="3200" b="1" dirty="0" smtClean="0">
                <a:solidFill>
                  <a:srgbClr val="0070C0"/>
                </a:solidFill>
                <a:latin typeface="Arial" pitchFamily="34" charset="0"/>
                <a:cs typeface="Arial" pitchFamily="34" charset="0"/>
              </a:rPr>
              <a:t>Text</a:t>
            </a:r>
            <a:r>
              <a:rPr lang="en-US" sz="2800" dirty="0" smtClean="0">
                <a:latin typeface="Arial" pitchFamily="34" charset="0"/>
                <a:cs typeface="Arial" pitchFamily="34" charset="0"/>
              </a:rPr>
              <a:t> or </a:t>
            </a:r>
            <a:r>
              <a:rPr lang="en-US" sz="3200" b="1" dirty="0" smtClean="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smtClean="0">
                <a:solidFill>
                  <a:schemeClr val="bg1">
                    <a:lumMod val="95000"/>
                  </a:schemeClr>
                </a:solidFill>
                <a:latin typeface="Arial" panose="020B0604020202020204" pitchFamily="34" charset="0"/>
                <a:cs typeface="Arial" panose="020B0604020202020204" pitchFamily="34" charset="0"/>
              </a:rPr>
              <a:t>Data</a:t>
            </a:r>
            <a:r>
              <a:rPr lang="en-IN" sz="3600" dirty="0" smtClean="0">
                <a:solidFill>
                  <a:schemeClr val="bg1">
                    <a:lumMod val="95000"/>
                  </a:schemeClr>
                </a:solidFill>
                <a:latin typeface="Arial" panose="020B0604020202020204" pitchFamily="34" charset="0"/>
                <a:cs typeface="Arial" panose="020B0604020202020204" pitchFamily="34" charset="0"/>
              </a:rPr>
              <a:t>?</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SELECT  - </a:t>
            </a:r>
            <a:r>
              <a:rPr lang="en-US" sz="3200" b="1" i="1" dirty="0">
                <a:solidFill>
                  <a:srgbClr val="FFFF00"/>
                </a:solidFill>
                <a:latin typeface="Arial" pitchFamily="34" charset="0"/>
                <a:cs typeface="Arial" pitchFamily="34" charset="0"/>
              </a:rPr>
              <a:t>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smtClean="0">
                <a:solidFill>
                  <a:srgbClr val="000000"/>
                </a:solidFill>
                <a:latin typeface="Arial" panose="020B0604020202020204" pitchFamily="34" charset="0"/>
                <a:ea typeface="Times New Roman" panose="02020603050405020304" pitchFamily="18" charset="0"/>
              </a:rPr>
              <a:t>EMP</a:t>
            </a:r>
            <a:r>
              <a:rPr lang="en-US" sz="2000" dirty="0">
                <a:solidFill>
                  <a:srgbClr val="000000"/>
                </a:solidFill>
                <a:latin typeface="Arial" panose="020B0604020202020204" pitchFamily="34" charset="0"/>
                <a:ea typeface="Times New Roman" panose="02020603050405020304" pitchFamily="18" charset="0"/>
              </a:rPr>
              <a:t>;</a:t>
            </a:r>
            <a:endParaRPr lang="en-IN" sz="2000" dirty="0"/>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smtClean="0">
                <a:solidFill>
                  <a:srgbClr val="0077AA"/>
                </a:solidFill>
                <a:latin typeface="Liberation Mono"/>
              </a:rPr>
              <a:t>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 | 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DENSE_RANK()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a:p>
            <a:pPr marL="342900" indent="-342900">
              <a:lnSpc>
                <a:spcPct val="150000"/>
              </a:lnSpc>
              <a:buFont typeface="Arial" pitchFamily="34" charset="0"/>
              <a:buChar char="•"/>
            </a:pPr>
            <a:endParaRPr lang="en-US" dirty="0" smtClean="0">
              <a:solidFill>
                <a:srgbClr val="0077AA"/>
              </a:solidFill>
              <a:latin typeface="Liberation Mono"/>
            </a:endParaRPr>
          </a:p>
          <a:p>
            <a:pPr marL="342900" indent="-342900">
              <a:lnSpc>
                <a:spcPct val="150000"/>
              </a:lnSpc>
              <a:buFont typeface="Arial" pitchFamily="34" charset="0"/>
              <a:buChar char="•"/>
            </a:pPr>
            <a:r>
              <a:rPr lang="en-US" dirty="0" smtClean="0">
                <a:solidFill>
                  <a:srgbClr val="0077AA"/>
                </a:solidFill>
                <a:latin typeface="Liberation Mono"/>
              </a:rPr>
              <a:t>ROW_NUMBER() OVER(PARTITION</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 </a:t>
            </a:r>
            <a:r>
              <a:rPr lang="en-US" i="1" dirty="0" smtClean="0"/>
              <a:t>expr</a:t>
            </a:r>
            <a:r>
              <a:rPr lang="en-US" dirty="0" smtClean="0"/>
              <a:t>] ... </a:t>
            </a:r>
            <a:r>
              <a:rPr lang="en-US" dirty="0" smtClean="0">
                <a:solidFill>
                  <a:srgbClr val="0077AA"/>
                </a:solidFill>
                <a:latin typeface="Liberation Mono"/>
              </a:rPr>
              <a:t>ORDER</a:t>
            </a:r>
            <a:r>
              <a:rPr lang="en-US" dirty="0" smtClean="0"/>
              <a:t> </a:t>
            </a:r>
            <a:r>
              <a:rPr lang="en-US" dirty="0" smtClean="0">
                <a:solidFill>
                  <a:srgbClr val="0077AA"/>
                </a:solidFill>
                <a:latin typeface="Liberation Mono"/>
              </a:rPr>
              <a:t>BY</a:t>
            </a:r>
            <a:r>
              <a:rPr lang="en-US" dirty="0" smtClean="0"/>
              <a:t> </a:t>
            </a:r>
            <a:r>
              <a:rPr lang="en-US" i="1" dirty="0" smtClean="0"/>
              <a:t>expr</a:t>
            </a:r>
            <a:r>
              <a:rPr lang="en-US" dirty="0" smtClean="0"/>
              <a:t> [ASC|DESC] [, </a:t>
            </a:r>
            <a:r>
              <a:rPr lang="en-US" i="1" dirty="0" smtClean="0"/>
              <a:t>expr</a:t>
            </a:r>
            <a:r>
              <a:rPr lang="en-US" dirty="0" smtClean="0"/>
              <a:t> [ASC | DESC]] ...</a:t>
            </a:r>
            <a:r>
              <a:rPr lang="en-US" dirty="0" smtClean="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smtClean="0">
                <a:latin typeface="Arial" panose="020B0604020202020204" pitchFamily="34" charset="0"/>
                <a:cs typeface="Arial" panose="020B0604020202020204" pitchFamily="34" charset="0"/>
              </a:rPr>
              <a:t>TODO</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0337425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User-Defined </a:t>
            </a:r>
            <a:r>
              <a:rPr lang="en-US" sz="4800" dirty="0">
                <a:solidFill>
                  <a:srgbClr val="DC525C"/>
                </a:solidFill>
                <a:latin typeface="Segoe UI Light" panose="020B0502040204020203" pitchFamily="34" charset="0"/>
                <a:cs typeface="Segoe UI Light" panose="020B0502040204020203" pitchFamily="34" charset="0"/>
              </a:rPr>
              <a:t>Variables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918598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r>
              <a:rPr lang="en-IN" sz="2000" dirty="0" smtClean="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r>
              <a:rPr lang="en-IN" sz="2000" dirty="0" smtClean="0">
                <a:solidFill>
                  <a:srgbClr val="00FF99"/>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6284208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a:t>
            </a:r>
            <a:r>
              <a:rPr lang="en-IN" dirty="0" smtClean="0">
                <a:latin typeface="Arial" panose="020B0604020202020204" pitchFamily="34" charset="0"/>
                <a:cs typeface="Arial" panose="020B0604020202020204" pitchFamily="34" charset="0"/>
              </a:rPr>
              <a:t>statements (SELECT, …) </a:t>
            </a:r>
            <a:r>
              <a:rPr lang="en-IN" dirty="0">
                <a:latin typeface="Arial" panose="020B0604020202020204" pitchFamily="34" charset="0"/>
                <a:cs typeface="Arial" panose="020B0604020202020204" pitchFamily="34" charset="0"/>
              </a:rPr>
              <a:t>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a:t>
            </a:r>
            <a:r>
              <a:rPr lang="en-IN" dirty="0" smtClean="0">
                <a:latin typeface="Arial" panose="020B0604020202020204" pitchFamily="34" charset="0"/>
                <a:cs typeface="Arial" panose="020B0604020202020204" pitchFamily="34" charset="0"/>
              </a:rPr>
              <a:t>latter </a:t>
            </a:r>
            <a:r>
              <a:rPr lang="en-IN" dirty="0">
                <a:latin typeface="Arial" panose="020B0604020202020204" pitchFamily="34" charset="0"/>
                <a:cs typeface="Arial" panose="020B0604020202020204" pitchFamily="34" charset="0"/>
              </a:rPr>
              <a:t>is treated as the comparison operator </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a:solidFill>
                  <a:srgbClr val="A67F59"/>
                </a:solidFill>
                <a:latin typeface="Liberation Mono"/>
              </a:rPr>
              <a:t>=</a:t>
            </a:r>
            <a:r>
              <a:rPr lang="en-IN" dirty="0" smtClean="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v3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Saleel'</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1001</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smtClean="0">
                <a:solidFill>
                  <a:srgbClr val="669900"/>
                </a:solidFill>
                <a:latin typeface="Liberation Mono"/>
              </a:rPr>
              <a:t>2</a:t>
            </a:r>
            <a:r>
              <a:rPr lang="en-IN" dirty="0">
                <a:solidFill>
                  <a:srgbClr val="99999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66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 </a:t>
            </a:r>
            <a:r>
              <a:rPr lang="en-IN" dirty="0" smtClean="0">
                <a:latin typeface="Liberation Mono"/>
              </a:rPr>
              <a:t>+</a:t>
            </a:r>
            <a:r>
              <a:rPr lang="en-IN" dirty="0" smtClean="0">
                <a:solidFill>
                  <a:srgbClr val="EE99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a:t>
            </a:r>
            <a:r>
              <a:rPr lang="en-IN" dirty="0" smtClean="0">
                <a:latin typeface="Liberation Mono"/>
              </a:rPr>
              <a:t>;</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smtClean="0">
                <a:solidFill>
                  <a:srgbClr val="DD4A68"/>
                </a:solidFill>
                <a:latin typeface="Liberation Mono"/>
              </a:rPr>
              <a:t>MIN</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v2 </a:t>
            </a:r>
            <a:r>
              <a:rPr lang="en-IN" dirty="0" smtClean="0">
                <a:solidFill>
                  <a:srgbClr val="A67F59"/>
                </a:solidFill>
                <a:latin typeface="Liberation Mono"/>
              </a:rPr>
              <a:t>:= </a:t>
            </a:r>
            <a:r>
              <a:rPr lang="en-IN" dirty="0" smtClean="0">
                <a:solidFill>
                  <a:srgbClr val="DD4A68"/>
                </a:solidFill>
                <a:latin typeface="Liberation Mono"/>
              </a:rPr>
              <a:t>MAX</a:t>
            </a:r>
            <a:r>
              <a:rPr lang="en-IN" dirty="0" smtClean="0">
                <a:solidFill>
                  <a:srgbClr val="999999"/>
                </a:solidFill>
                <a:latin typeface="Liberation Mono"/>
              </a:rPr>
              <a:t>(</a:t>
            </a:r>
            <a:r>
              <a:rPr lang="en-IN" dirty="0" smtClean="0">
                <a:solidFill>
                  <a:srgbClr val="000000"/>
                </a:solidFill>
                <a:latin typeface="Liberation Mono"/>
              </a:rPr>
              <a:t>SAL</a:t>
            </a:r>
            <a:r>
              <a:rPr lang="en-IN" dirty="0" smtClean="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xmlns="" val="21202745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@v1 </a:t>
            </a:r>
            <a:r>
              <a:rPr lang="en-IN" dirty="0">
                <a:solidFill>
                  <a:srgbClr val="A67F59"/>
                </a:solidFill>
                <a:latin typeface="Liberation Mono"/>
              </a:rPr>
              <a:t>=</a:t>
            </a:r>
            <a:r>
              <a:rPr lang="en-IN" dirty="0" smtClean="0">
                <a:solidFill>
                  <a:srgbClr val="669900"/>
                </a:solidFill>
                <a:latin typeface="Liberation Mono"/>
              </a:rPr>
              <a:t> </a:t>
            </a:r>
            <a:r>
              <a:rPr lang="en-IN" dirty="0">
                <a:solidFill>
                  <a:srgbClr val="669900"/>
                </a:solidFill>
                <a:latin typeface="Liberation Mono"/>
              </a:rPr>
              <a:t>'</a:t>
            </a:r>
            <a:r>
              <a:rPr lang="en-IN" dirty="0" smtClean="0">
                <a:solidFill>
                  <a:srgbClr val="669900"/>
                </a:solidFill>
                <a:latin typeface="Liberation Mono"/>
              </a:rPr>
              <a:t>ENAME'</a:t>
            </a:r>
            <a:r>
              <a:rPr lang="en-IN" dirty="0" smtClean="0">
                <a:latin typeface="Liberation Mono"/>
              </a:rPr>
              <a:t>;	 </a:t>
            </a:r>
            <a:r>
              <a:rPr lang="en-IN" dirty="0" smtClean="0">
                <a:solidFill>
                  <a:schemeClr val="accent3">
                    <a:lumMod val="50000"/>
                  </a:schemeClr>
                </a:solidFill>
                <a:latin typeface="Liberation Mono"/>
              </a:rPr>
              <a:t>// ENAME IS COLUMN NAME.</a:t>
            </a:r>
          </a:p>
          <a:p>
            <a:pPr>
              <a:lnSpc>
                <a:spcPct val="150000"/>
              </a:lnSpc>
            </a:pPr>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a:solidFill>
                  <a:srgbClr val="EE9900"/>
                </a:solidFill>
                <a:latin typeface="Liberation Mono"/>
              </a:rPr>
              <a:t>@</a:t>
            </a:r>
            <a:r>
              <a:rPr lang="en-IN" dirty="0" smtClean="0">
                <a:solidFill>
                  <a:srgbClr val="EE9900"/>
                </a:solidFill>
                <a:latin typeface="Liberation Mono"/>
              </a:rPr>
              <a:t>v1</a:t>
            </a:r>
            <a:r>
              <a:rPr lang="en-IN" dirty="0" smtClean="0">
                <a:solidFill>
                  <a:srgbClr val="000000"/>
                </a:solidFill>
                <a:latin typeface="Liberation Mono"/>
              </a:rPr>
              <a:t> </a:t>
            </a:r>
            <a:r>
              <a:rPr lang="en-IN" dirty="0" smtClean="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xmlns="" val="112307434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smtClean="0">
                <a:solidFill>
                  <a:srgbClr val="A67F59"/>
                </a:solidFill>
                <a:latin typeface="Liberation Mono"/>
              </a:rPr>
              <a:t>mysql&gt;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a:t>
            </a:r>
            <a:r>
              <a:rPr lang="en-US" dirty="0" smtClean="0">
                <a:solidFill>
                  <a:schemeClr val="accent5">
                    <a:lumMod val="50000"/>
                  </a:schemeClr>
                </a:solidFill>
                <a:latin typeface="Liberation Mono"/>
              </a:rPr>
              <a: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1</a:t>
            </a:r>
            <a:r>
              <a:rPr lang="en-US" dirty="0" smtClean="0">
                <a:latin typeface="Liberation Mono"/>
              </a:rPr>
              <a:t> R1, EMP.* </a:t>
            </a:r>
            <a:r>
              <a:rPr lang="en-US" dirty="0" smtClean="0">
                <a:solidFill>
                  <a:srgbClr val="0077AA"/>
                </a:solidFill>
                <a:latin typeface="Liberation Mono"/>
                <a:ea typeface="Times New Roman" panose="02020603050405020304" pitchFamily="18" charset="0"/>
              </a:rPr>
              <a:t>FROM</a:t>
            </a:r>
            <a:r>
              <a:rPr lang="en-US" dirty="0" smtClean="0">
                <a:latin typeface="Liberation Mono"/>
              </a:rPr>
              <a:t> EMP, (</a:t>
            </a:r>
            <a:r>
              <a:rPr lang="en-US" dirty="0" smtClean="0">
                <a:solidFill>
                  <a:srgbClr val="0077AA"/>
                </a:solidFill>
                <a:latin typeface="Liberation Mono"/>
                <a:ea typeface="Times New Roman" panose="02020603050405020304" pitchFamily="18" charset="0"/>
              </a:rPr>
              <a:t>SELECT</a:t>
            </a:r>
            <a:r>
              <a:rPr lang="en-US" dirty="0" smtClean="0">
                <a:latin typeface="Liberation Mono"/>
              </a:rPr>
              <a:t> </a:t>
            </a:r>
            <a:r>
              <a:rPr lang="en-US" dirty="0" smtClean="0">
                <a:solidFill>
                  <a:srgbClr val="EE9900"/>
                </a:solidFill>
                <a:latin typeface="Liberation Mono"/>
              </a:rPr>
              <a:t>@cnt </a:t>
            </a:r>
            <a:r>
              <a:rPr lang="en-US" dirty="0" smtClean="0">
                <a:solidFill>
                  <a:srgbClr val="A67F59"/>
                </a:solidFill>
                <a:latin typeface="Liberation Mono"/>
              </a:rPr>
              <a:t>:=</a:t>
            </a:r>
            <a:r>
              <a:rPr lang="en-US" dirty="0" smtClean="0">
                <a:solidFill>
                  <a:schemeClr val="accent5">
                    <a:lumMod val="50000"/>
                  </a:schemeClr>
                </a:solidFill>
                <a:latin typeface="Liberation Mono"/>
              </a:rPr>
              <a:t> </a:t>
            </a:r>
            <a:r>
              <a:rPr lang="en-US" dirty="0" smtClean="0">
                <a:solidFill>
                  <a:srgbClr val="669900"/>
                </a:solidFill>
                <a:latin typeface="Liberation Mono"/>
              </a:rPr>
              <a:t>0</a:t>
            </a:r>
            <a:r>
              <a:rPr lang="en-US" dirty="0" smtClean="0">
                <a:latin typeface="Liberation Mono"/>
              </a:rPr>
              <a:t>) T1) T2 </a:t>
            </a:r>
            <a:r>
              <a:rPr lang="en-US" dirty="0" smtClean="0">
                <a:solidFill>
                  <a:srgbClr val="0077AA"/>
                </a:solidFill>
                <a:latin typeface="Liberation Mono"/>
                <a:ea typeface="Times New Roman" panose="02020603050405020304" pitchFamily="18" charset="0"/>
              </a:rPr>
              <a:t>WHERE</a:t>
            </a:r>
            <a:r>
              <a:rPr lang="en-US" dirty="0" smtClean="0">
                <a:latin typeface="Liberation Mono"/>
              </a:rPr>
              <a:t> R1</a:t>
            </a:r>
            <a:r>
              <a:rPr lang="en-US" dirty="0" smtClean="0">
                <a:solidFill>
                  <a:srgbClr val="A67F59"/>
                </a:solidFill>
                <a:latin typeface="Liberation Mono"/>
              </a:rPr>
              <a:t> </a:t>
            </a:r>
            <a:r>
              <a:rPr lang="en-US" dirty="0" smtClean="0">
                <a:latin typeface="Liberation Mono"/>
              </a:rPr>
              <a:t>&gt; </a:t>
            </a:r>
            <a:r>
              <a:rPr lang="en-US" dirty="0" smtClean="0">
                <a:solidFill>
                  <a:srgbClr val="EE9900"/>
                </a:solidFill>
                <a:latin typeface="Liberation Mono"/>
              </a:rPr>
              <a:t>@cnt </a:t>
            </a:r>
            <a:r>
              <a:rPr lang="en-US" dirty="0" smtClean="0">
                <a:latin typeface="Liberation Mono"/>
              </a:rPr>
              <a:t>- </a:t>
            </a:r>
            <a:r>
              <a:rPr lang="en-US" dirty="0" smtClean="0">
                <a:solidFill>
                  <a:srgbClr val="669900"/>
                </a:solidFill>
                <a:latin typeface="Liberation Mono"/>
              </a:rPr>
              <a:t>7</a:t>
            </a:r>
            <a:r>
              <a:rPr lang="en-US" dirty="0" smtClean="0">
                <a:latin typeface="Liberation Mono"/>
              </a:rPr>
              <a:t>;</a:t>
            </a:r>
            <a:endParaRPr lang="en-US" dirty="0">
              <a:latin typeface="Liberation Mono"/>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smtClean="0">
                <a:solidFill>
                  <a:srgbClr val="669900"/>
                </a:solidFill>
                <a:latin typeface="Liberation Mono"/>
              </a:rPr>
              <a:t>0</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smtClean="0">
                <a:solidFill>
                  <a:srgbClr val="0077AA"/>
                </a:solidFill>
                <a:latin typeface="Liberation Mono"/>
              </a:rPr>
              <a:t>SELECT</a:t>
            </a:r>
            <a:r>
              <a:rPr lang="en-IN" dirty="0" smtClean="0">
                <a:solidFill>
                  <a:srgbClr val="000000"/>
                </a:solidFill>
                <a:latin typeface="Liberation Mono"/>
              </a:rPr>
              <a:t> </a:t>
            </a:r>
            <a:r>
              <a:rPr lang="en-IN" dirty="0" smtClean="0">
                <a:solidFill>
                  <a:srgbClr val="EE9900"/>
                </a:solidFill>
                <a:latin typeface="Liberation Mono"/>
              </a:rPr>
              <a:t>@ROW</a:t>
            </a:r>
            <a:r>
              <a:rPr lang="en-IN" dirty="0" smtClean="0">
                <a:solidFill>
                  <a:srgbClr val="000000"/>
                </a:solidFill>
                <a:latin typeface="Liberation Mono"/>
              </a:rPr>
              <a:t> </a:t>
            </a:r>
            <a:r>
              <a:rPr lang="en-IN" dirty="0">
                <a:solidFill>
                  <a:srgbClr val="A67F59"/>
                </a:solidFill>
                <a:latin typeface="Liberation Mono"/>
              </a:rPr>
              <a:t>:</a:t>
            </a:r>
            <a:r>
              <a:rPr lang="en-IN" dirty="0" smtClean="0">
                <a:solidFill>
                  <a:srgbClr val="A67F59"/>
                </a:solidFill>
                <a:latin typeface="Liberation Mono"/>
              </a:rPr>
              <a:t>=</a:t>
            </a:r>
            <a:r>
              <a:rPr lang="en-IN" dirty="0" smtClean="0">
                <a:solidFill>
                  <a:srgbClr val="000000"/>
                </a:solidFill>
                <a:latin typeface="Liberation Mono"/>
              </a:rPr>
              <a:t> </a:t>
            </a:r>
            <a:r>
              <a:rPr lang="en-IN" dirty="0">
                <a:solidFill>
                  <a:srgbClr val="EE9900"/>
                </a:solidFill>
                <a:latin typeface="Liberation Mono"/>
              </a:rPr>
              <a:t>@ROW </a:t>
            </a:r>
            <a:r>
              <a:rPr lang="en-IN" dirty="0" smtClean="0">
                <a:solidFill>
                  <a:srgbClr val="EE9900"/>
                </a:solidFill>
                <a:latin typeface="Liberation Mono"/>
              </a:rPr>
              <a:t> </a:t>
            </a:r>
            <a:r>
              <a:rPr lang="en-IN" dirty="0" smtClean="0">
                <a:latin typeface="Liberation Mono"/>
              </a:rPr>
              <a:t>+</a:t>
            </a:r>
            <a:r>
              <a:rPr lang="en-IN" dirty="0" smtClean="0">
                <a:solidFill>
                  <a:srgbClr val="EE9900"/>
                </a:solidFill>
                <a:latin typeface="Liberation Mono"/>
              </a:rPr>
              <a:t> </a:t>
            </a:r>
            <a:r>
              <a:rPr lang="en-IN" dirty="0" smtClean="0">
                <a:solidFill>
                  <a:srgbClr val="669900"/>
                </a:solidFill>
                <a:latin typeface="Liberation Mono"/>
              </a:rPr>
              <a:t>1 </a:t>
            </a:r>
            <a:r>
              <a:rPr lang="en-IN" dirty="0">
                <a:solidFill>
                  <a:srgbClr val="0077AA"/>
                </a:solidFill>
                <a:latin typeface="Liberation Mono"/>
              </a:rPr>
              <a:t>AS</a:t>
            </a:r>
            <a:r>
              <a:rPr lang="en-IN" dirty="0" smtClean="0">
                <a:solidFill>
                  <a:srgbClr val="669900"/>
                </a:solidFill>
                <a:latin typeface="Liberation Mono"/>
              </a:rPr>
              <a:t> </a:t>
            </a:r>
            <a:r>
              <a:rPr lang="en-IN" dirty="0" smtClean="0">
                <a:latin typeface="Liberation Mono"/>
              </a:rPr>
              <a:t>ROWNUM</a:t>
            </a:r>
            <a:r>
              <a:rPr lang="en-IN" dirty="0" smtClean="0">
                <a:solidFill>
                  <a:srgbClr val="669900"/>
                </a:solidFill>
                <a:latin typeface="Liberation Mono"/>
              </a:rPr>
              <a:t> </a:t>
            </a:r>
            <a:r>
              <a:rPr lang="en-IN" dirty="0" smtClean="0">
                <a:solidFill>
                  <a:srgbClr val="999999"/>
                </a:solidFill>
                <a:latin typeface="Liberation Mono"/>
              </a:rPr>
              <a:t>,</a:t>
            </a:r>
            <a:r>
              <a:rPr lang="en-IN" dirty="0" smtClean="0">
                <a:solidFill>
                  <a:srgbClr val="669900"/>
                </a:solidFill>
                <a:latin typeface="Liberation Mono"/>
              </a:rPr>
              <a:t> </a:t>
            </a:r>
            <a:r>
              <a:rPr lang="en-IN" dirty="0" smtClean="0">
                <a:latin typeface="Liberation Mono"/>
              </a:rPr>
              <a:t>EMP.*</a:t>
            </a:r>
            <a:r>
              <a:rPr lang="en-IN" dirty="0" smtClean="0">
                <a:solidFill>
                  <a:srgbClr val="669900"/>
                </a:solidFill>
                <a:latin typeface="Liberation Mono"/>
              </a:rPr>
              <a:t> </a:t>
            </a:r>
            <a:r>
              <a:rPr lang="en-IN" dirty="0">
                <a:solidFill>
                  <a:srgbClr val="0077AA"/>
                </a:solidFill>
                <a:latin typeface="Liberation Mono"/>
              </a:rPr>
              <a:t>FROM </a:t>
            </a:r>
            <a:r>
              <a:rPr lang="en-IN" dirty="0">
                <a:latin typeface="Liberation Mono"/>
              </a:rPr>
              <a:t>EMP</a:t>
            </a:r>
            <a:r>
              <a:rPr lang="en-IN" dirty="0" smtClean="0">
                <a:latin typeface="Liberation Mono"/>
              </a:rPr>
              <a:t>;</a:t>
            </a:r>
          </a:p>
          <a:p>
            <a:endParaRPr lang="en-IN" sz="800" dirty="0" smtClean="0">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smtClean="0">
                <a:latin typeface="Liberation Mono"/>
              </a:rPr>
              <a:t>EMP,   </a:t>
            </a:r>
          </a:p>
          <a:p>
            <a:r>
              <a:rPr lang="en-IN" dirty="0">
                <a:solidFill>
                  <a:srgbClr val="999999"/>
                </a:solidFill>
                <a:latin typeface="Liberation Mono"/>
              </a:rPr>
              <a:t> </a:t>
            </a:r>
            <a:r>
              <a:rPr lang="en-IN" dirty="0" smtClean="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smtClean="0">
                <a:solidFill>
                  <a:srgbClr val="A67F59"/>
                </a:solidFill>
                <a:latin typeface="Liberation Mono"/>
              </a:rPr>
              <a:t>:= </a:t>
            </a:r>
            <a:r>
              <a:rPr lang="en-IN" dirty="0">
                <a:solidFill>
                  <a:srgbClr val="669900"/>
                </a:solidFill>
                <a:latin typeface="Liberation Mono"/>
              </a:rPr>
              <a:t>0</a:t>
            </a:r>
            <a:r>
              <a:rPr lang="en-IN" dirty="0" smtClean="0">
                <a:solidFill>
                  <a:srgbClr val="999999"/>
                </a:solidFill>
                <a:latin typeface="Liberation Mono"/>
              </a:rPr>
              <a:t>) </a:t>
            </a:r>
            <a:r>
              <a:rPr lang="en-IN" dirty="0">
                <a:solidFill>
                  <a:srgbClr val="0077AA"/>
                </a:solidFill>
                <a:latin typeface="Liberation Mono"/>
              </a:rPr>
              <a:t>AS </a:t>
            </a:r>
            <a:r>
              <a:rPr lang="en-IN" dirty="0" smtClean="0">
                <a:latin typeface="Liberation Mono"/>
              </a:rPr>
              <a:t>E;</a:t>
            </a:r>
            <a:r>
              <a:rPr lang="en-IN" dirty="0" smtClean="0">
                <a:solidFill>
                  <a:srgbClr val="0077AA"/>
                </a:solidFill>
                <a:latin typeface="Liberation Mono"/>
              </a:rPr>
              <a:t> </a:t>
            </a:r>
          </a:p>
          <a:p>
            <a:endParaRPr lang="en-IN" sz="800" dirty="0" smtClean="0">
              <a:solidFill>
                <a:srgbClr val="A67F59"/>
              </a:solidFill>
              <a:latin typeface="Liberation Mono"/>
            </a:endParaRPr>
          </a:p>
          <a:p>
            <a:r>
              <a:rPr lang="en-IN" dirty="0" smtClean="0">
                <a:solidFill>
                  <a:srgbClr val="A67F59"/>
                </a:solidFill>
                <a:latin typeface="Liberation Mono"/>
              </a:rPr>
              <a:t>mysql</a:t>
            </a:r>
            <a:r>
              <a:rPr lang="en-IN" dirty="0">
                <a:solidFill>
                  <a:srgbClr val="A67F59"/>
                </a:solidFill>
                <a:latin typeface="Liberation Mono"/>
              </a:rPr>
              <a:t>&gt;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013676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a:t>
            </a:r>
            <a:r>
              <a:rPr lang="en-IN" dirty="0" smtClean="0">
                <a:latin typeface="Arial" panose="020B0604020202020204" pitchFamily="34" charset="0"/>
                <a:cs typeface="Arial" panose="020B0604020202020204" pitchFamily="34" charset="0"/>
              </a:rPr>
              <a:t>stmt_name. </a:t>
            </a:r>
            <a:r>
              <a:rPr lang="en-IN" dirty="0">
                <a:latin typeface="Arial" panose="020B0604020202020204" pitchFamily="34" charset="0"/>
                <a:cs typeface="Arial" panose="020B0604020202020204" pitchFamily="34" charset="0"/>
              </a:rPr>
              <a:t>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xmlns="" val="1957164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stat1</a:t>
            </a:r>
            <a:r>
              <a:rPr lang="en-IN" sz="1600" dirty="0">
                <a:latin typeface="Arial" panose="020B0604020202020204" pitchFamily="34" charset="0"/>
                <a:cs typeface="Arial" panose="020B0604020202020204" pitchFamily="34" charset="0"/>
              </a:rPr>
              <a:t>;</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@x;</a:t>
            </a: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smtClean="0">
                <a:latin typeface="Arial" panose="020B0604020202020204" pitchFamily="34" charset="0"/>
                <a:cs typeface="Arial" panose="020B0604020202020204" pitchFamily="34" charset="0"/>
              </a:rPr>
              <a:t>     PREPARE </a:t>
            </a:r>
            <a:r>
              <a:rPr lang="en-IN" sz="1600" dirty="0">
                <a:latin typeface="Arial" panose="020B0604020202020204" pitchFamily="34" charset="0"/>
                <a:cs typeface="Arial" panose="020B0604020202020204" pitchFamily="34" charset="0"/>
              </a:rPr>
              <a:t>stat1 from 'SELECT * from EMP where </a:t>
            </a:r>
            <a:r>
              <a:rPr lang="en-IN" sz="1600" dirty="0" smtClean="0">
                <a:latin typeface="Arial" panose="020B0604020202020204" pitchFamily="34" charset="0"/>
                <a:cs typeface="Arial" panose="020B0604020202020204" pitchFamily="34" charset="0"/>
              </a:rPr>
              <a:t>deptno = ?';</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EXECUTE </a:t>
            </a:r>
            <a:r>
              <a:rPr lang="en-IN" sz="1600" dirty="0">
                <a:latin typeface="Arial" panose="020B0604020202020204" pitchFamily="34" charset="0"/>
                <a:cs typeface="Arial" panose="020B0604020202020204" pitchFamily="34" charset="0"/>
              </a:rPr>
              <a:t>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smtClean="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smtClean="0">
                <a:latin typeface="Arial" panose="020B0604020202020204" pitchFamily="34" charset="0"/>
                <a:cs typeface="Arial" panose="020B0604020202020204" pitchFamily="34" charset="0"/>
              </a:rPr>
              <a:t>     PREPARE stat1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'SELECT </a:t>
            </a:r>
            <a:r>
              <a:rPr lang="en-IN" sz="1600" dirty="0">
                <a:latin typeface="Arial" panose="020B0604020202020204" pitchFamily="34" charset="0"/>
                <a:cs typeface="Arial" panose="020B0604020202020204" pitchFamily="34" charset="0"/>
              </a:rPr>
              <a:t>*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deptno = ? and sal &gt;= ?';</a:t>
            </a:r>
          </a:p>
          <a:p>
            <a:r>
              <a:rPr lang="en-IN" sz="1600" dirty="0" smtClean="0">
                <a:latin typeface="Arial" panose="020B0604020202020204" pitchFamily="34" charset="0"/>
                <a:cs typeface="Arial" panose="020B0604020202020204" pitchFamily="34" charset="0"/>
              </a:rPr>
              <a:t>     EXECUTE stat1 </a:t>
            </a:r>
            <a:r>
              <a:rPr lang="en-IN" sz="1600" dirty="0">
                <a:latin typeface="Arial" panose="020B0604020202020204" pitchFamily="34" charset="0"/>
                <a:cs typeface="Arial" panose="020B0604020202020204" pitchFamily="34" charset="0"/>
              </a:rPr>
              <a:t>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a:t>
            </a:r>
            <a:r>
              <a:rPr lang="en-IN" sz="1600" b="1" dirty="0" smtClean="0">
                <a:latin typeface="Arial" panose="020B0604020202020204" pitchFamily="34" charset="0"/>
                <a:cs typeface="Arial" panose="020B0604020202020204" pitchFamily="34" charset="0"/>
              </a:rPr>
              <a:t>PREPARE stat1</a:t>
            </a:r>
            <a:r>
              <a:rPr lang="en-IN" sz="16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4591944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04028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sz="2000" dirty="0" smtClean="0">
                <a:latin typeface="Arial" panose="020B0604020202020204" pitchFamily="34" charset="0"/>
                <a:cs typeface="Arial" panose="020B0604020202020204" pitchFamily="34" charset="0"/>
              </a:rPr>
              <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endParaRPr lang="en-IN" dirty="0" smtClean="0">
              <a:solidFill>
                <a:srgbClr val="298AE5"/>
              </a:solidFill>
              <a:latin typeface="Arial" panose="020B0604020202020204" pitchFamily="34" charset="0"/>
              <a:cs typeface="Arial" panose="020B0604020202020204" pitchFamily="34" charset="0"/>
            </a:endParaRPr>
          </a:p>
          <a:p>
            <a:endParaRPr lang="en-IN" dirty="0" smtClean="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var_list</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867614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a:t>
            </a:r>
            <a:r>
              <a:rPr lang="en-IN" dirty="0" smtClean="0">
                <a:solidFill>
                  <a:srgbClr val="298AE5"/>
                </a:solidFill>
                <a:latin typeface="Arial" panose="020B0604020202020204" pitchFamily="34" charset="0"/>
                <a:cs typeface="Arial" panose="020B0604020202020204" pitchFamily="34" charset="0"/>
              </a:rPr>
              <a:t>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empno</a:t>
            </a:r>
            <a:r>
              <a:rPr lang="en-IN" sz="1600" dirty="0">
                <a:latin typeface="Arial" panose="020B0604020202020204" pitchFamily="34" charset="0"/>
                <a:cs typeface="Arial" panose="020B0604020202020204" pitchFamily="34" charset="0"/>
              </a:rPr>
              <a:t>, ename 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a:t>
            </a:r>
            <a:r>
              <a:rPr lang="en-IN" sz="1600" dirty="0" smtClean="0">
                <a:latin typeface="Arial" panose="020B0604020202020204" pitchFamily="34" charset="0"/>
                <a:cs typeface="Arial" panose="020B0604020202020204" pitchFamily="34" charset="0"/>
              </a:rPr>
              <a:t>x = 0</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SET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y = null</a:t>
            </a:r>
            <a:r>
              <a:rPr lang="en-IN" sz="1600" dirty="0">
                <a:latin typeface="Arial" panose="020B0604020202020204" pitchFamily="34" charset="0"/>
                <a:cs typeface="Arial" panose="020B0604020202020204" pitchFamily="34" charset="0"/>
              </a:rPr>
              <a:t>;</a:t>
            </a:r>
          </a:p>
          <a:p>
            <a:r>
              <a:rPr lang="en-IN" sz="1600" dirty="0" smtClean="0">
                <a:latin typeface="Arial" panose="020B0604020202020204" pitchFamily="34" charset="0"/>
                <a:cs typeface="Arial" panose="020B0604020202020204" pitchFamily="34" charset="0"/>
              </a:rPr>
              <a:t>      SELECT max(sal), min(sal) </a:t>
            </a:r>
            <a:r>
              <a:rPr lang="en-IN" sz="1600" dirty="0">
                <a:latin typeface="Arial" panose="020B0604020202020204" pitchFamily="34" charset="0"/>
                <a:cs typeface="Arial" panose="020B0604020202020204" pitchFamily="34" charset="0"/>
              </a:rPr>
              <a:t>into @x, @y from </a:t>
            </a:r>
            <a:r>
              <a:rPr lang="en-IN" sz="1600" dirty="0" smtClean="0">
                <a:latin typeface="Arial" panose="020B0604020202020204" pitchFamily="34" charset="0"/>
                <a:cs typeface="Arial" panose="020B0604020202020204" pitchFamily="34" charset="0"/>
              </a:rPr>
              <a:t>EMP where </a:t>
            </a:r>
            <a:r>
              <a:rPr lang="en-IN" sz="1600" dirty="0">
                <a:latin typeface="Arial" panose="020B0604020202020204" pitchFamily="34" charset="0"/>
                <a:cs typeface="Arial" panose="020B0604020202020204" pitchFamily="34" charset="0"/>
              </a:rPr>
              <a:t>empno=7788;</a:t>
            </a:r>
          </a:p>
        </p:txBody>
      </p:sp>
    </p:spTree>
    <p:extLst>
      <p:ext uri="{BB962C8B-B14F-4D97-AF65-F5344CB8AC3E}">
        <p14:creationId xmlns:p14="http://schemas.microsoft.com/office/powerpoint/2010/main" xmlns="" val="3813885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smtClean="0">
                <a:solidFill>
                  <a:srgbClr val="D9DD21"/>
                </a:solidFill>
              </a:rPr>
              <a:t>If not working then do changes in </a:t>
            </a:r>
            <a:r>
              <a:rPr lang="en-US" sz="2400" i="1" dirty="0" smtClean="0">
                <a:solidFill>
                  <a:srgbClr val="D9DD21"/>
                </a:solidFill>
              </a:rPr>
              <a:t>my.ini</a:t>
            </a:r>
            <a:r>
              <a:rPr lang="en-US" sz="2400" dirty="0" smtClean="0">
                <a:solidFill>
                  <a:srgbClr val="D9DD21"/>
                </a:solidFill>
              </a:rPr>
              <a:t> file.</a:t>
            </a:r>
          </a:p>
          <a:p>
            <a:pPr>
              <a:lnSpc>
                <a:spcPct val="150000"/>
              </a:lnSpc>
            </a:pPr>
            <a:r>
              <a:rPr lang="en-US" sz="2400" dirty="0" smtClean="0">
                <a:solidFill>
                  <a:srgbClr val="298AE5"/>
                </a:solidFill>
                <a:latin typeface="Gill Sans MT (Body)"/>
                <a:cs typeface="Arial" panose="020B0604020202020204" pitchFamily="34" charset="0"/>
              </a:rPr>
              <a:t>secure_file_priv = ""</a:t>
            </a:r>
          </a:p>
          <a:p>
            <a:pPr>
              <a:lnSpc>
                <a:spcPct val="150000"/>
              </a:lnSpc>
            </a:pPr>
            <a:r>
              <a:rPr lang="en-US" sz="2400" dirty="0" smtClean="0">
                <a:solidFill>
                  <a:srgbClr val="298AE5"/>
                </a:solidFill>
                <a:latin typeface="Gill Sans MT (Body)"/>
                <a:cs typeface="Arial" panose="020B0604020202020204" pitchFamily="34" charset="0"/>
              </a:rPr>
              <a:t>SHOW VARIABLES LIKE "secure_file_priv";</a:t>
            </a:r>
            <a:endParaRPr lang="en-US" sz="2400" dirty="0">
              <a:solidFill>
                <a:srgbClr val="298AE5"/>
              </a:solidFill>
              <a:latin typeface="Gill Sans MT (Body)"/>
              <a:cs typeface="Arial" panose="020B0604020202020204" pitchFamily="34" charset="0"/>
            </a:endParaRPr>
          </a:p>
        </p:txBody>
      </p:sp>
    </p:spTree>
    <p:extLst>
      <p:ext uri="{BB962C8B-B14F-4D97-AF65-F5344CB8AC3E}">
        <p14:creationId xmlns:p14="http://schemas.microsoft.com/office/powerpoint/2010/main" xmlns="" val="23607309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"d:/Test/o.txt</a:t>
            </a:r>
            <a:r>
              <a:rPr lang="en-IN" sz="1600" dirty="0">
                <a:latin typeface="Arial" panose="020B0604020202020204" pitchFamily="34" charset="0"/>
                <a:cs typeface="Arial" panose="020B0604020202020204" pitchFamily="34" charset="0"/>
              </a:rPr>
              <a:t>" fields terminated by </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INTO OUTFILE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r>
              <a:rPr lang="en-IN" sz="1600" dirty="0">
                <a:latin typeface="Arial" panose="020B0604020202020204" pitchFamily="34" charset="0"/>
                <a:cs typeface="Arial" panose="020B0604020202020204" pitchFamily="34" charset="0"/>
              </a:rPr>
              <a:t>" fields terminated by ',' optionally enclosed by '"' lines terminated by '\n';</a:t>
            </a:r>
          </a:p>
        </p:txBody>
      </p:sp>
    </p:spTree>
    <p:extLst>
      <p:ext uri="{BB962C8B-B14F-4D97-AF65-F5344CB8AC3E}">
        <p14:creationId xmlns:p14="http://schemas.microsoft.com/office/powerpoint/2010/main" xmlns="" val="1701430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gridCol w="4419600"/>
              </a:tblGrid>
              <a:tr h="576174">
                <a:tc>
                  <a:txBody>
                    <a:bodyPr/>
                    <a:lstStyle/>
                    <a:p>
                      <a:pPr algn="ctr"/>
                      <a:r>
                        <a:rPr lang="en-US" sz="3200" dirty="0" smtClean="0">
                          <a:latin typeface="Arial" pitchFamily="34" charset="0"/>
                          <a:cs typeface="Arial" pitchFamily="34" charset="0"/>
                        </a:rPr>
                        <a:t>DBMS</a:t>
                      </a:r>
                      <a:endParaRPr lang="en-US" sz="3200" dirty="0">
                        <a:latin typeface="Arial" pitchFamily="34" charset="0"/>
                        <a:cs typeface="Arial" pitchFamily="34" charset="0"/>
                      </a:endParaRPr>
                    </a:p>
                  </a:txBody>
                  <a:tcPr/>
                </a:tc>
                <a:tc>
                  <a:txBody>
                    <a:bodyPr/>
                    <a:lstStyle/>
                    <a:p>
                      <a:pPr algn="ctr"/>
                      <a:r>
                        <a:rPr kumimoji="0" lang="en-US" sz="3200" kern="1200" dirty="0" smtClean="0">
                          <a:solidFill>
                            <a:schemeClr val="tx1"/>
                          </a:solidFill>
                          <a:latin typeface="Arial" pitchFamily="34" charset="0"/>
                          <a:ea typeface="+mn-ea"/>
                          <a:cs typeface="Arial" pitchFamily="34" charset="0"/>
                        </a:rPr>
                        <a:t>RDBMS</a:t>
                      </a:r>
                    </a:p>
                  </a:txBody>
                  <a:tcPr/>
                </a:tc>
              </a:tr>
              <a:tr h="458256">
                <a:tc>
                  <a:txBody>
                    <a:bodyPr/>
                    <a:lstStyle/>
                    <a:p>
                      <a:r>
                        <a:rPr lang="en-US" sz="1800" dirty="0" smtClean="0">
                          <a:latin typeface="Arial" pitchFamily="34" charset="0"/>
                          <a:cs typeface="Arial" pitchFamily="34" charset="0"/>
                        </a:rPr>
                        <a:t>DBMS applications store data as file.</a:t>
                      </a:r>
                      <a:endParaRPr lang="en-US" sz="1800" dirty="0">
                        <a:latin typeface="Arial" pitchFamily="34" charset="0"/>
                        <a:cs typeface="Arial" pitchFamily="34" charset="0"/>
                      </a:endParaRPr>
                    </a:p>
                  </a:txBody>
                  <a:tcPr/>
                </a:tc>
                <a:tc>
                  <a:txBody>
                    <a:bodyPr/>
                    <a:lstStyle/>
                    <a:p>
                      <a:r>
                        <a:rPr kumimoji="0" lang="en-US" sz="1800" b="0" i="0" kern="1200" dirty="0" smtClean="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Normalization is present in RDBMS.</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smtClean="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in RDBMS, data are stored in the form of tables, so a relationship between these data will be stored.</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RDBMS supports distributed database.</a:t>
                      </a:r>
                    </a:p>
                  </a:txBody>
                  <a:tcPr/>
                </a:tc>
              </a:tr>
              <a:tr h="458256">
                <a:tc>
                  <a:txBody>
                    <a:bodyPr/>
                    <a:lstStyle/>
                    <a:p>
                      <a:r>
                        <a:rPr kumimoji="0" lang="en-US" sz="1800" kern="1200" dirty="0" smtClean="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smtClean="0">
                          <a:solidFill>
                            <a:schemeClr val="tx1"/>
                          </a:solidFill>
                          <a:latin typeface="Arial" pitchFamily="34" charset="0"/>
                          <a:ea typeface="+mn-ea"/>
                          <a:cs typeface="Arial" pitchFamily="34" charset="0"/>
                        </a:rPr>
                        <a:t>Example of RDBMS are </a:t>
                      </a:r>
                      <a:r>
                        <a:rPr kumimoji="0" lang="en-US" sz="1800" kern="1200" dirty="0" err="1" smtClean="0">
                          <a:solidFill>
                            <a:schemeClr val="tx1"/>
                          </a:solidFill>
                          <a:latin typeface="Arial" pitchFamily="34" charset="0"/>
                          <a:ea typeface="+mn-ea"/>
                          <a:cs typeface="Arial" pitchFamily="34" charset="0"/>
                        </a:rPr>
                        <a:t>mysql</a:t>
                      </a:r>
                      <a:r>
                        <a:rPr kumimoji="0" lang="en-US" sz="1800" kern="1200" dirty="0" smtClean="0">
                          <a:solidFill>
                            <a:schemeClr val="tx1"/>
                          </a:solidFill>
                          <a:latin typeface="Arial" pitchFamily="34" charset="0"/>
                          <a:ea typeface="+mn-ea"/>
                          <a:cs typeface="Arial" pitchFamily="34" charset="0"/>
                        </a:rPr>
                        <a:t>, postgre, sql server, oracle etc.</a:t>
                      </a:r>
                    </a:p>
                  </a:txBody>
                  <a:tcPr/>
                </a:tc>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smtClean="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smtClean="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a:t>
            </a:r>
            <a:r>
              <a:rPr lang="en-US" sz="4800" dirty="0" smtClean="0">
                <a:solidFill>
                  <a:srgbClr val="DC525C"/>
                </a:solidFill>
                <a:latin typeface="Segoe UI Light" panose="020B0502040204020203" pitchFamily="34" charset="0"/>
                <a:cs typeface="Segoe UI Light" panose="020B0502040204020203" pitchFamily="34" charset="0"/>
              </a:rPr>
              <a:t>INTO </a:t>
            </a:r>
            <a:r>
              <a:rPr lang="en-US" sz="4800" dirty="0">
                <a:solidFill>
                  <a:srgbClr val="DC525C"/>
                </a:solidFill>
                <a:latin typeface="Segoe UI Light" panose="020B0502040204020203" pitchFamily="34" charset="0"/>
                <a:cs typeface="Segoe UI Light" panose="020B0502040204020203" pitchFamily="34" charset="0"/>
              </a:rPr>
              <a:t>DUMPFILE</a:t>
            </a:r>
          </a:p>
        </p:txBody>
      </p:sp>
    </p:spTree>
    <p:extLst>
      <p:ext uri="{BB962C8B-B14F-4D97-AF65-F5344CB8AC3E}">
        <p14:creationId xmlns:p14="http://schemas.microsoft.com/office/powerpoint/2010/main" xmlns="" val="11230559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smtClean="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SELECT * </a:t>
            </a:r>
            <a:r>
              <a:rPr lang="en-IN" sz="1600" dirty="0">
                <a:latin typeface="Arial" panose="020B0604020202020204" pitchFamily="34"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EMP where empno = 7788 INTO DUMPFILE "</a:t>
            </a:r>
            <a:r>
              <a:rPr lang="en-IN" sz="1600" dirty="0">
                <a:latin typeface="Arial" panose="020B0604020202020204" pitchFamily="34" charset="0"/>
                <a:cs typeface="Arial" panose="020B0604020202020204" pitchFamily="34" charset="0"/>
              </a:rPr>
              <a:t>d:/</a:t>
            </a:r>
            <a:r>
              <a:rPr lang="en-IN" sz="1600" dirty="0" smtClean="0">
                <a:latin typeface="Arial" panose="020B0604020202020204" pitchFamily="34" charset="0"/>
                <a:cs typeface="Arial" panose="020B0604020202020204" pitchFamily="34" charset="0"/>
              </a:rPr>
              <a:t>Test/o.txt";</a:t>
            </a:r>
          </a:p>
        </p:txBody>
      </p:sp>
    </p:spTree>
    <p:extLst>
      <p:ext uri="{BB962C8B-B14F-4D97-AF65-F5344CB8AC3E}">
        <p14:creationId xmlns:p14="http://schemas.microsoft.com/office/powerpoint/2010/main" xmlns="" val="32902620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smtClean="0"/>
              <a:t>- A </a:t>
            </a:r>
            <a:r>
              <a:rPr lang="en-IN" sz="1900" dirty="0"/>
              <a:t>subquery must be enclosed in parentheses</a:t>
            </a:r>
            <a:r>
              <a:rPr lang="en-IN" sz="1900" dirty="0" smtClean="0"/>
              <a:t>.</a:t>
            </a:r>
          </a:p>
          <a:p>
            <a:endParaRPr lang="en-IN" sz="1000" dirty="0" smtClean="0"/>
          </a:p>
          <a:p>
            <a:r>
              <a:rPr lang="en-IN" sz="1900" dirty="0" smtClean="0"/>
              <a:t>- Use </a:t>
            </a:r>
            <a:r>
              <a:rPr lang="en-IN" sz="1900" dirty="0"/>
              <a:t>single-row operators with single-row subqueries, and use multiple-row operators with multiple-row subqueries</a:t>
            </a:r>
            <a:r>
              <a:rPr lang="en-IN" sz="1900" dirty="0" smtClean="0"/>
              <a:t>.</a:t>
            </a:r>
          </a:p>
          <a:p>
            <a:endParaRPr lang="en-IN" sz="1000" dirty="0"/>
          </a:p>
          <a:p>
            <a:r>
              <a:rPr lang="en-IN" sz="1900" dirty="0" smtClean="0"/>
              <a:t>- </a:t>
            </a:r>
            <a:r>
              <a:rPr lang="en-IN" sz="1900" dirty="0"/>
              <a:t>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a:t>
            </a:r>
            <a:r>
              <a:rPr lang="en-IN" dirty="0" smtClean="0">
                <a:solidFill>
                  <a:schemeClr val="bg1"/>
                </a:solidFill>
                <a:latin typeface="Gill Sans MT (Body)"/>
              </a:rPr>
              <a:t>use </a:t>
            </a:r>
            <a:r>
              <a:rPr lang="en-IN" dirty="0">
                <a:solidFill>
                  <a:schemeClr val="bg1"/>
                </a:solidFill>
                <a:latin typeface="Gill Sans MT (Body)"/>
              </a:rPr>
              <a:t>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848100"/>
            <a:ext cx="8839200" cy="1880316"/>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78301347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smtClean="0">
                <a:solidFill>
                  <a:srgbClr val="FFFF00"/>
                </a:solidFill>
                <a:latin typeface="Arial" pitchFamily="34" charset="0"/>
                <a:cs typeface="Arial" pitchFamily="34" charset="0"/>
              </a:rPr>
              <a:t>Column</a:t>
            </a:r>
            <a:r>
              <a:rPr lang="en-IN" sz="3200" b="1" dirty="0" smtClean="0"/>
              <a:t> </a:t>
            </a:r>
            <a:r>
              <a:rPr lang="en-IN" sz="3200" b="1" i="1" dirty="0" smtClean="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smtClean="0">
                <a:latin typeface="Arial" panose="020B0604020202020204" pitchFamily="34" charset="0"/>
                <a:cs typeface="Arial" panose="020B0604020202020204" pitchFamily="34" charset="0"/>
              </a:rPr>
              <a:t>A multiple </a:t>
            </a:r>
            <a:r>
              <a:rPr lang="en-IN" sz="2400" dirty="0">
                <a:latin typeface="Arial" panose="020B0604020202020204" pitchFamily="34" charset="0"/>
                <a:cs typeface="Arial" panose="020B0604020202020204" pitchFamily="34" charset="0"/>
              </a:rPr>
              <a:t>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smtClean="0">
                  <a:solidFill>
                    <a:schemeClr val="bg1">
                      <a:lumMod val="65000"/>
                    </a:schemeClr>
                  </a:solidFill>
                </a:rPr>
                <a:t>Outer Query</a:t>
              </a:r>
              <a:endParaRPr lang="en-IN" sz="2400" dirty="0">
                <a:solidFill>
                  <a:schemeClr val="bg1">
                    <a:lumMod val="65000"/>
                  </a:schemeClr>
                </a:solidFill>
              </a:endParaRP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smtClean="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smtClean="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smtClean="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1226634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a:t>
            </a:r>
            <a:r>
              <a:rPr lang="en-US" sz="2000" dirty="0" smtClean="0">
                <a:solidFill>
                  <a:srgbClr val="0077AA"/>
                </a:solidFill>
                <a:latin typeface="Liberation Mono"/>
              </a:rPr>
              <a:t>] (</a:t>
            </a: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61654188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smtClean="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a:t>
            </a:r>
            <a:r>
              <a:rPr lang="en-US" sz="2000" dirty="0" smtClean="0">
                <a:solidFill>
                  <a:srgbClr val="0077AA"/>
                </a:solidFill>
                <a:latin typeface="Liberation Mono"/>
              </a:rPr>
              <a:t>column_name </a:t>
            </a:r>
            <a:r>
              <a:rPr lang="en-US" sz="2000" dirty="0">
                <a:solidFill>
                  <a:srgbClr val="0077AA"/>
                </a:solidFill>
                <a:latin typeface="Liberation Mono"/>
              </a:rPr>
              <a:t>FROM </a:t>
            </a:r>
            <a:r>
              <a:rPr lang="en-US" sz="2000" dirty="0" smtClean="0">
                <a:solidFill>
                  <a:srgbClr val="0077AA"/>
                </a:solidFill>
                <a:latin typeface="Liberation Mono"/>
              </a:rPr>
              <a:t>table_name) </a:t>
            </a:r>
            <a:r>
              <a:rPr lang="en-US" sz="2000" dirty="0">
                <a:solidFill>
                  <a:srgbClr val="0077AA"/>
                </a:solidFill>
                <a:latin typeface="Liberation Mono"/>
              </a:rPr>
              <a:t>[ WHERE) ] </a:t>
            </a:r>
          </a:p>
        </p:txBody>
      </p:sp>
    </p:spTree>
    <p:extLst>
      <p:ext uri="{BB962C8B-B14F-4D97-AF65-F5344CB8AC3E}">
        <p14:creationId xmlns:p14="http://schemas.microsoft.com/office/powerpoint/2010/main" xmlns="" val="347510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smtClean="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smtClean="0">
                <a:latin typeface="Arial" pitchFamily="34" charset="0"/>
                <a:cs typeface="Arial" pitchFamily="34" charset="0"/>
              </a:rPr>
              <a:t>Atomicity</a:t>
            </a:r>
            <a:r>
              <a:rPr lang="en-US" sz="2400" dirty="0" smtClean="0">
                <a:latin typeface="Arial" pitchFamily="34" charset="0"/>
                <a:cs typeface="Arial" pitchFamily="34" charset="0"/>
              </a:rPr>
              <a:t>. In a transaction involving two or more separate</a:t>
            </a:r>
            <a:r>
              <a:rPr lang="en-US" sz="2400" dirty="0" smtClean="0"/>
              <a:t> </a:t>
            </a:r>
            <a:r>
              <a:rPr lang="en-US" sz="2400" dirty="0" smtClean="0">
                <a:latin typeface="Arial" pitchFamily="34" charset="0"/>
                <a:cs typeface="Arial" pitchFamily="34" charset="0"/>
              </a:rPr>
              <a:t>pieces of information, either all of the pieces are committed or none are.</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Consistency</a:t>
            </a:r>
            <a:r>
              <a:rPr lang="en-US" sz="2400" dirty="0" smtClean="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Isolation</a:t>
            </a:r>
            <a:r>
              <a:rPr lang="en-US" sz="2400" dirty="0" smtClean="0">
                <a:latin typeface="Arial" pitchFamily="34" charset="0"/>
                <a:cs typeface="Arial" pitchFamily="34" charset="0"/>
              </a:rPr>
              <a:t>. A transaction in process and not yet committed must remain isolated from any other transaction.</a:t>
            </a:r>
          </a:p>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2800" b="1" u="sng" dirty="0" smtClean="0">
                <a:latin typeface="Arial" pitchFamily="34" charset="0"/>
                <a:cs typeface="Arial" pitchFamily="34" charset="0"/>
              </a:rPr>
              <a:t>Durability</a:t>
            </a:r>
            <a:r>
              <a:rPr lang="en-US" sz="2400" dirty="0" smtClean="0">
                <a:latin typeface="Arial" pitchFamily="34" charset="0"/>
                <a:cs typeface="Arial" pitchFamily="34" charset="0"/>
              </a:rPr>
              <a:t>. Committed data is saved by the system such that, even in the event of a failure and system restart, the data is available in its correct state.</a:t>
            </a:r>
            <a:endParaRPr lang="en-US" sz="2400" dirty="0">
              <a:latin typeface="Arial" pitchFamily="34" charset="0"/>
              <a:cs typeface="Arial" pitchFamily="34" charset="0"/>
            </a:endParaRP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smtClean="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The </a:t>
            </a:r>
            <a:r>
              <a:rPr lang="en-IN" sz="2200" dirty="0">
                <a:solidFill>
                  <a:srgbClr val="008080"/>
                </a:solidFill>
                <a:latin typeface="Arial" panose="020B0604020202020204" pitchFamily="34" charset="0"/>
                <a:cs typeface="Arial" panose="020B0604020202020204" pitchFamily="34" charset="0"/>
              </a:rPr>
              <a:t>Subquery as Scalar </a:t>
            </a:r>
            <a:r>
              <a:rPr lang="en-IN" sz="2200" dirty="0" smtClean="0">
                <a:solidFill>
                  <a:srgbClr val="008080"/>
                </a:solidFill>
                <a:latin typeface="Arial" panose="020B0604020202020204" pitchFamily="34" charset="0"/>
                <a:cs typeface="Arial" panose="020B0604020202020204" pitchFamily="34" charset="0"/>
              </a:rPr>
              <a:t>Operand</a:t>
            </a:r>
            <a:r>
              <a:rPr lang="en-IN" sz="2200" dirty="0">
                <a:solidFill>
                  <a:srgbClr val="C00000"/>
                </a:solidFill>
                <a:latin typeface="Arial" panose="020B0604020202020204" pitchFamily="34" charset="0"/>
                <a:cs typeface="Arial" panose="020B0604020202020204" pitchFamily="34" charset="0"/>
              </a:rPr>
              <a:t> – </a:t>
            </a:r>
            <a:r>
              <a:rPr lang="en-IN" sz="2200" dirty="0" smtClean="0">
                <a:solidFill>
                  <a:srgbClr val="C00000"/>
                </a:solidFill>
                <a:latin typeface="Arial" panose="020B0604020202020204" pitchFamily="34" charset="0"/>
                <a:cs typeface="Arial" panose="020B0604020202020204" pitchFamily="34" charset="0"/>
              </a:rPr>
              <a:t>SELECT clause </a:t>
            </a:r>
            <a:r>
              <a:rPr lang="en-IN" sz="2200" dirty="0" smtClean="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a:t>
            </a:r>
            <a:r>
              <a:rPr lang="en-IN" sz="2200" dirty="0" smtClean="0">
                <a:solidFill>
                  <a:srgbClr val="008080"/>
                </a:solidFill>
                <a:latin typeface="Arial" panose="020B0604020202020204" pitchFamily="34" charset="0"/>
                <a:cs typeface="Arial" panose="020B0604020202020204" pitchFamily="34" charset="0"/>
              </a:rPr>
              <a:t>Subqueries </a:t>
            </a:r>
            <a:r>
              <a:rPr lang="en-IN" sz="2200" dirty="0" smtClean="0">
                <a:solidFill>
                  <a:srgbClr val="C00000"/>
                </a:solidFill>
                <a:latin typeface="Arial" panose="020B0604020202020204" pitchFamily="34" charset="0"/>
                <a:cs typeface="Arial" panose="020B0604020202020204" pitchFamily="34" charset="0"/>
              </a:rPr>
              <a:t>– Single row subquery</a:t>
            </a:r>
            <a:r>
              <a:rPr lang="en-IN" sz="2200" dirty="0" smtClean="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smtClean="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a:t>
            </a:r>
            <a:r>
              <a:rPr lang="en-IN" sz="2200" dirty="0" smtClean="0">
                <a:solidFill>
                  <a:srgbClr val="008080"/>
                </a:solidFill>
                <a:latin typeface="Arial" panose="020B0604020202020204" pitchFamily="34" charset="0"/>
                <a:cs typeface="Arial" panose="020B0604020202020204" pitchFamily="34" charset="0"/>
              </a:rPr>
              <a:t>Clause </a:t>
            </a:r>
            <a:r>
              <a:rPr lang="en-IN" sz="2200" dirty="0">
                <a:solidFill>
                  <a:srgbClr val="C00000"/>
                </a:solidFill>
                <a:latin typeface="Arial" panose="020B0604020202020204" pitchFamily="34" charset="0"/>
                <a:cs typeface="Arial" panose="020B0604020202020204" pitchFamily="34" charset="0"/>
              </a:rPr>
              <a:t>– Inline </a:t>
            </a:r>
            <a:r>
              <a:rPr lang="en-IN" sz="2200" dirty="0" smtClean="0">
                <a:solidFill>
                  <a:srgbClr val="C00000"/>
                </a:solidFill>
                <a:latin typeface="Arial" panose="020B0604020202020204" pitchFamily="34" charset="0"/>
                <a:cs typeface="Arial" panose="020B0604020202020204" pitchFamily="34" charset="0"/>
              </a:rPr>
              <a:t>Views </a:t>
            </a:r>
            <a:r>
              <a:rPr lang="en-IN" sz="2200" dirty="0" smtClean="0">
                <a:solidFill>
                  <a:srgbClr val="00B050"/>
                </a:solidFill>
                <a:latin typeface="Arial" panose="020B0604020202020204" pitchFamily="34" charset="0"/>
                <a:cs typeface="Arial" panose="020B0604020202020204" pitchFamily="34" charset="0"/>
              </a:rPr>
              <a:t>(to give in FROM clause)</a:t>
            </a:r>
            <a:endParaRPr lang="en-IN" sz="2200" dirty="0">
              <a:solidFill>
                <a:srgbClr val="00B05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a:t>
            </a:r>
            <a:r>
              <a:rPr lang="en-IN" sz="2200" dirty="0">
                <a:solidFill>
                  <a:srgbClr val="008080"/>
                </a:solidFill>
                <a:latin typeface="Arial" panose="020B0604020202020204" pitchFamily="34" charset="0"/>
                <a:cs typeface="Arial" panose="020B0604020202020204" pitchFamily="34" charset="0"/>
              </a:rPr>
              <a:t>with ALL, ANY, IN, or </a:t>
            </a:r>
            <a:r>
              <a:rPr lang="en-IN" sz="2200" dirty="0" smtClean="0">
                <a:solidFill>
                  <a:srgbClr val="008080"/>
                </a:solidFill>
                <a:latin typeface="Arial" panose="020B0604020202020204" pitchFamily="34" charset="0"/>
                <a:cs typeface="Arial" panose="020B0604020202020204" pitchFamily="34" charset="0"/>
              </a:rPr>
              <a:t>SOME </a:t>
            </a:r>
            <a:r>
              <a:rPr lang="en-IN" sz="2200" dirty="0" smtClean="0">
                <a:solidFill>
                  <a:srgbClr val="C00000"/>
                </a:solidFill>
                <a:latin typeface="Arial" panose="020B0604020202020204" pitchFamily="34" charset="0"/>
                <a:cs typeface="Arial" panose="020B0604020202020204" pitchFamily="34" charset="0"/>
              </a:rPr>
              <a:t>– Multiple row subquery </a:t>
            </a:r>
            <a:r>
              <a:rPr lang="en-IN" sz="2200" dirty="0" smtClean="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a:t>
            </a:r>
            <a:r>
              <a:rPr lang="en-IN" sz="2200" dirty="0" smtClean="0">
                <a:solidFill>
                  <a:srgbClr val="008080"/>
                </a:solidFill>
                <a:latin typeface="Arial" panose="020B0604020202020204" pitchFamily="34" charset="0"/>
                <a:cs typeface="Arial" panose="020B0604020202020204" pitchFamily="34" charset="0"/>
              </a:rPr>
              <a:t>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a:t>
            </a:r>
            <a:r>
              <a:rPr lang="en-IN" sz="2200" dirty="0" smtClean="0">
                <a:solidFill>
                  <a:srgbClr val="008080"/>
                </a:solidFill>
                <a:latin typeface="Arial" panose="020B0604020202020204" pitchFamily="34" charset="0"/>
                <a:cs typeface="Arial" panose="020B0604020202020204" pitchFamily="34" charset="0"/>
              </a:rPr>
              <a:t>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a:t>
            </a:r>
            <a:r>
              <a:rPr lang="en-IN" sz="2200" dirty="0" smtClean="0">
                <a:solidFill>
                  <a:schemeClr val="bg1"/>
                </a:solidFill>
                <a:latin typeface="Arial" panose="020B0604020202020204" pitchFamily="34" charset="0"/>
                <a:cs typeface="Arial" panose="020B0604020202020204" pitchFamily="34" charset="0"/>
              </a:rPr>
              <a:t>Subqueries</a:t>
            </a:r>
            <a:endParaRPr lang="en-IN"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endParaRPr lang="en-IN" dirty="0" smtClean="0">
              <a:latin typeface="Arial" panose="020B0604020202020204" pitchFamily="34" charset="0"/>
              <a:cs typeface="Arial" panose="020B0604020202020204" pitchFamily="34" charset="0"/>
            </a:endParaRPr>
          </a:p>
          <a:p>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0 rows then the value of scalar subquery expression </a:t>
            </a:r>
            <a:r>
              <a:rPr lang="en-IN" sz="2000" dirty="0" smtClean="0">
                <a:latin typeface="Arial" panose="020B0604020202020204" pitchFamily="34" charset="0"/>
                <a:cs typeface="Arial" panose="020B0604020202020204" pitchFamily="34" charset="0"/>
              </a:rPr>
              <a:t>is </a:t>
            </a:r>
            <a:r>
              <a:rPr lang="en-IN" sz="2000" b="1" dirty="0" smtClean="0">
                <a:solidFill>
                  <a:srgbClr val="0089A4"/>
                </a:solidFill>
                <a:latin typeface="Arial" panose="020B0604020202020204" pitchFamily="34" charset="0"/>
                <a:cs typeface="Arial" panose="020B0604020202020204" pitchFamily="34" charset="0"/>
              </a:rPr>
              <a:t>NULL</a:t>
            </a:r>
            <a:r>
              <a:rPr lang="en-IN" sz="20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smtClean="0">
                <a:latin typeface="Arial" panose="020B0604020202020204" pitchFamily="34" charset="0"/>
                <a:cs typeface="Arial" panose="020B0604020202020204" pitchFamily="34" charset="0"/>
              </a:rPr>
              <a:t>if </a:t>
            </a:r>
            <a:r>
              <a:rPr lang="en-IN" sz="2000" dirty="0">
                <a:latin typeface="Arial" panose="020B0604020202020204" pitchFamily="34" charset="0"/>
                <a:cs typeface="Arial" panose="020B0604020202020204" pitchFamily="34" charset="0"/>
              </a:rPr>
              <a:t>the subquery returns more than one row then MySQL returns an </a:t>
            </a:r>
            <a:r>
              <a:rPr lang="en-IN" sz="2000" b="1" dirty="0" smtClean="0">
                <a:solidFill>
                  <a:srgbClr val="0089A4"/>
                </a:solidFill>
                <a:latin typeface="Arial" panose="020B0604020202020204" pitchFamily="34" charset="0"/>
                <a:cs typeface="Arial" panose="020B0604020202020204" pitchFamily="34" charset="0"/>
              </a:rPr>
              <a:t>ERROR</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1</a:t>
            </a:r>
            <a:r>
              <a:rPr lang="en-IN" sz="2000" dirty="0">
                <a:solidFill>
                  <a:srgbClr val="FF0000"/>
                </a:solidFill>
                <a:latin typeface="Arial" panose="020B0604020202020204" pitchFamily="34" charset="0"/>
                <a:cs typeface="Arial" panose="020B0604020202020204" pitchFamily="34" charset="0"/>
              </a:rPr>
              <a:t>, 2) </a:t>
            </a:r>
            <a:r>
              <a:rPr lang="en-IN" sz="2000" dirty="0" smtClean="0">
                <a:solidFill>
                  <a:srgbClr val="FF000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 error</a:t>
            </a:r>
            <a:endParaRPr lang="en-IN" sz="2000" dirty="0">
              <a:solidFill>
                <a:srgbClr val="92D05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smtClean="0">
                <a:solidFill>
                  <a:srgbClr val="FF0000"/>
                </a:solidFill>
                <a:latin typeface="Arial" panose="020B0604020202020204" pitchFamily="34" charset="0"/>
                <a:cs typeface="Arial" panose="020B0604020202020204" pitchFamily="34" charset="0"/>
              </a:rPr>
              <a:t>SELECT (SELECT ename</a:t>
            </a:r>
            <a:r>
              <a:rPr lang="en-IN" sz="2000" dirty="0">
                <a:solidFill>
                  <a:srgbClr val="FF0000"/>
                </a:solidFill>
                <a:latin typeface="Arial" panose="020B0604020202020204" pitchFamily="34" charset="0"/>
                <a:cs typeface="Arial" panose="020B0604020202020204" pitchFamily="34" charset="0"/>
              </a:rPr>
              <a:t>, sal </a:t>
            </a:r>
            <a:r>
              <a:rPr lang="en-IN" sz="2000" dirty="0" smtClean="0">
                <a:solidFill>
                  <a:srgbClr val="FF0000"/>
                </a:solidFill>
                <a:latin typeface="Arial" panose="020B0604020202020204" pitchFamily="34" charset="0"/>
                <a:cs typeface="Arial" panose="020B0604020202020204" pitchFamily="34" charset="0"/>
              </a:rPr>
              <a:t>FROM EMP);</a:t>
            </a:r>
            <a:r>
              <a:rPr lang="en-IN" sz="2000" dirty="0" smtClean="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a:t>
            </a:r>
            <a:r>
              <a:rPr lang="en-IN" sz="2000" dirty="0" smtClean="0">
                <a:solidFill>
                  <a:srgbClr val="92D050"/>
                </a:solidFill>
                <a:latin typeface="Arial" panose="020B0604020202020204" pitchFamily="34" charset="0"/>
                <a:cs typeface="Arial" panose="020B0604020202020204" pitchFamily="34" charset="0"/>
              </a:rPr>
              <a:t>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77AA"/>
                </a:solidFill>
                <a:latin typeface="Arial" panose="020B0604020202020204" pitchFamily="34" charset="0"/>
                <a:ea typeface="Times New Roman" panose="02020603050405020304" pitchFamily="18" charset="0"/>
              </a:rPr>
              <a:t>SELECT</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smtClean="0">
                <a:solidFill>
                  <a:schemeClr val="bg1">
                    <a:lumMod val="65000"/>
                  </a:schemeClr>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a:t>
            </a:r>
            <a:r>
              <a:rPr lang="en-US" sz="2000" dirty="0" smtClean="0">
                <a:latin typeface="Arial" panose="020B0604020202020204" pitchFamily="34" charset="0"/>
                <a:cs typeface="Arial" panose="020B0604020202020204" pitchFamily="34" charset="0"/>
              </a:rPr>
              <a:t>DIFFERENCE";</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the value on the other side of the comparison operator</a:t>
            </a:r>
            <a:r>
              <a:rPr lang="en-IN" dirty="0" smtClean="0">
                <a:latin typeface="Arial" panose="020B0604020202020204" pitchFamily="34" charset="0"/>
                <a:cs typeface="Arial" panose="020B0604020202020204" pitchFamily="34" charset="0"/>
              </a:rPr>
              <a:t>.</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smtClean="0">
                <a:solidFill>
                  <a:srgbClr val="FF0000"/>
                </a:solidFill>
                <a:latin typeface="Arial" panose="020B0604020202020204" pitchFamily="34" charset="0"/>
                <a:cs typeface="Arial" panose="020B0604020202020204" pitchFamily="34" charset="0"/>
              </a:rPr>
              <a:t>SELECT * FROM EMP where </a:t>
            </a:r>
            <a:r>
              <a:rPr lang="en-IN" sz="1600" dirty="0">
                <a:solidFill>
                  <a:srgbClr val="FF0000"/>
                </a:solidFill>
                <a:latin typeface="Arial" panose="020B0604020202020204" pitchFamily="34" charset="0"/>
                <a:cs typeface="Arial" panose="020B0604020202020204" pitchFamily="34" charset="0"/>
              </a:rPr>
              <a:t>deptno = </a:t>
            </a:r>
            <a:r>
              <a:rPr lang="en-IN" sz="1600" dirty="0" smtClean="0">
                <a:solidFill>
                  <a:srgbClr val="FF0000"/>
                </a:solidFill>
                <a:latin typeface="Arial" panose="020B0604020202020204" pitchFamily="34" charset="0"/>
                <a:cs typeface="Arial" panose="020B0604020202020204" pitchFamily="34" charset="0"/>
              </a:rPr>
              <a:t>(SELECT deptno FROM DEPT where </a:t>
            </a:r>
            <a:r>
              <a:rPr lang="en-IN" sz="1600" dirty="0">
                <a:solidFill>
                  <a:srgbClr val="FF0000"/>
                </a:solidFill>
                <a:latin typeface="Arial" panose="020B0604020202020204" pitchFamily="34" charset="0"/>
                <a:cs typeface="Arial" panose="020B0604020202020204" pitchFamily="34" charset="0"/>
              </a:rPr>
              <a:t>deptno in (10</a:t>
            </a:r>
            <a:r>
              <a:rPr lang="en-IN" sz="1600" dirty="0" smtClean="0">
                <a:solidFill>
                  <a:srgbClr val="FF0000"/>
                </a:solidFill>
                <a:latin typeface="Arial" panose="020B0604020202020204" pitchFamily="34" charset="0"/>
                <a:cs typeface="Arial" panose="020B0604020202020204" pitchFamily="34" charset="0"/>
              </a:rPr>
              <a:t>, 20</a:t>
            </a:r>
            <a:r>
              <a:rPr lang="en-IN" sz="1600" dirty="0">
                <a:solidFill>
                  <a:srgbClr val="FF0000"/>
                </a:solidFill>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5 </a:t>
            </a:r>
            <a:r>
              <a:rPr lang="en-IN" dirty="0">
                <a:latin typeface="Arial" panose="020B0604020202020204" pitchFamily="34" charset="0"/>
                <a:cs typeface="Arial" panose="020B0604020202020204" pitchFamily="34" charset="0"/>
              </a:rPr>
              <a: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SAL</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MAX</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SAL</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gridCol w="7162800"/>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smtClean="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tr>
              <a:tr h="370840">
                <a:tc>
                  <a:txBody>
                    <a:bodyPr/>
                    <a:lstStyle/>
                    <a:p>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Greater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Less than or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 &lt;&gt;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Not equal operator</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&lt;=&gt;</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NULL-safe equal to operator</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.NAME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a:t>
            </a:r>
            <a:r>
              <a:rPr lang="en-US" dirty="0" smtClean="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.ACTORID =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smtClean="0">
                <a:latin typeface="Arial" panose="020B0604020202020204" pitchFamily="34" charset="0"/>
                <a:cs typeface="Arial" panose="020B0604020202020204" pitchFamily="34" charset="0"/>
              </a:rPr>
              <a:t>.ACTORID </a:t>
            </a:r>
            <a:r>
              <a:rPr lang="en-US" dirty="0">
                <a:solidFill>
                  <a:srgbClr val="0077AA"/>
                </a:solidFill>
                <a:latin typeface="Arial" panose="020B0604020202020204" pitchFamily="34" charset="0"/>
                <a:ea typeface="Times New Roman" panose="02020603050405020304" pitchFamily="18" charset="0"/>
              </a:rPr>
              <a:t>HAVING</a:t>
            </a:r>
            <a:r>
              <a:rPr lang="en-US" dirty="0" smtClean="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ACTOR_MOVIE</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GROUP</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smtClean="0">
                <a:latin typeface="Arial" panose="020B0604020202020204" pitchFamily="34" charset="0"/>
                <a:cs typeface="Arial" panose="020B0604020202020204" pitchFamily="34" charset="0"/>
              </a:rPr>
              <a:t> ACTORID) </a:t>
            </a:r>
            <a:r>
              <a:rPr lang="en-US" dirty="0">
                <a:latin typeface="Arial" panose="020B0604020202020204" pitchFamily="34" charset="0"/>
                <a:cs typeface="Arial" panose="020B0604020202020204" pitchFamily="34" charset="0"/>
              </a:rPr>
              <a:t>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smtClean="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smtClean="0"/>
              <a:t>movie           : (movieid, name, release_date)</a:t>
            </a:r>
          </a:p>
          <a:p>
            <a:r>
              <a:rPr lang="en-US" sz="1700" dirty="0" smtClean="0"/>
              <a:t>actor            : (actorid, name)</a:t>
            </a:r>
          </a:p>
          <a:p>
            <a:r>
              <a:rPr lang="en-US" sz="1700" dirty="0" smtClean="0"/>
              <a:t>actor_movie : (</a:t>
            </a:r>
            <a:r>
              <a:rPr lang="en-US" sz="1700" dirty="0"/>
              <a:t>actorid</a:t>
            </a:r>
            <a:r>
              <a:rPr lang="en-US" sz="1700" dirty="0" smtClean="0"/>
              <a:t>, </a:t>
            </a:r>
            <a:r>
              <a:rPr lang="en-US" sz="1700" dirty="0"/>
              <a:t>movieid</a:t>
            </a:r>
            <a:r>
              <a:rPr lang="en-US" sz="1700" dirty="0" smtClean="0"/>
              <a:t>)</a:t>
            </a:r>
            <a:endParaRPr lang="en-US" sz="1700" dirty="0"/>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in the FROM Clause</a:t>
            </a:r>
          </a:p>
        </p:txBody>
      </p:sp>
    </p:spTree>
    <p:extLst>
      <p:ext uri="{BB962C8B-B14F-4D97-AF65-F5344CB8AC3E}">
        <p14:creationId xmlns:p14="http://schemas.microsoft.com/office/powerpoint/2010/main" xmlns="" val="38176869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x :=0;</a:t>
            </a:r>
          </a:p>
          <a:p>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a:t>
            </a:r>
            <a:r>
              <a:rPr lang="en-IN" dirty="0" smtClean="0">
                <a:solidFill>
                  <a:srgbClr val="DD4A68"/>
                </a:solidFill>
                <a:latin typeface="Arial" panose="020B0604020202020204" pitchFamily="34" charset="0"/>
                <a:ea typeface="Times New Roman" panose="02020603050405020304" pitchFamily="18" charset="0"/>
              </a:rPr>
              <a:t>x + 1 </a:t>
            </a:r>
            <a:r>
              <a:rPr lang="en-IN" dirty="0">
                <a:solidFill>
                  <a:srgbClr val="DD4A68"/>
                </a:solidFill>
                <a:latin typeface="Arial" panose="020B0604020202020204" pitchFamily="34" charset="0"/>
                <a:ea typeface="Times New Roman" panose="02020603050405020304" pitchFamily="18" charset="0"/>
              </a:rPr>
              <a:t>as </a:t>
            </a:r>
            <a:r>
              <a:rPr lang="en-IN" dirty="0" smtClean="0">
                <a:solidFill>
                  <a:srgbClr val="DD4A68"/>
                </a:solidFill>
                <a:latin typeface="Arial" panose="020B0604020202020204" pitchFamily="34" charset="0"/>
                <a:ea typeface="Times New Roman" panose="02020603050405020304" pitchFamily="18" charset="0"/>
              </a:rPr>
              <a:t>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R1 = 5;</a:t>
            </a:r>
            <a:endParaRPr lang="en-IN" dirty="0">
              <a:solidFill>
                <a:srgbClr val="DD4A68"/>
              </a:solidFill>
              <a:latin typeface="Arial" panose="020B0604020202020204" pitchFamily="34" charset="0"/>
              <a:ea typeface="Times New Roman" panose="02020603050405020304" pitchFamily="18"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a:t>
            </a:r>
            <a:r>
              <a:rPr lang="en-IN" dirty="0" smtClean="0">
                <a:solidFill>
                  <a:srgbClr val="DD4A68"/>
                </a:solidFill>
                <a:latin typeface="Arial" panose="020B0604020202020204" pitchFamily="34" charset="0"/>
                <a:ea typeface="Times New Roman" panose="02020603050405020304" pitchFamily="18" charset="0"/>
              </a:rPr>
              <a:t>R1, </a:t>
            </a:r>
            <a:r>
              <a:rPr lang="en-IN" dirty="0">
                <a:solidFill>
                  <a:srgbClr val="DD4A68"/>
                </a:solidFill>
                <a:latin typeface="Arial" panose="020B0604020202020204" pitchFamily="34" charset="0"/>
                <a:ea typeface="Times New Roman" panose="02020603050405020304" pitchFamily="18" charset="0"/>
              </a:rPr>
              <a:t>mod(@cnt,2) </a:t>
            </a:r>
            <a:r>
              <a:rPr lang="en-IN" dirty="0" smtClean="0">
                <a:solidFill>
                  <a:srgbClr val="DD4A68"/>
                </a:solidFill>
                <a:latin typeface="Arial" panose="020B0604020202020204" pitchFamily="34" charset="0"/>
                <a:ea typeface="Times New Roman" panose="02020603050405020304" pitchFamily="18" charset="0"/>
              </a:rPr>
              <a:t>R2, </a:t>
            </a:r>
            <a:r>
              <a:rPr lang="en-IN" dirty="0">
                <a:solidFill>
                  <a:srgbClr val="DD4A68"/>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a:t>
            </a:r>
            <a:r>
              <a:rPr lang="en-IN" dirty="0" smtClean="0">
                <a:solidFill>
                  <a:srgbClr val="DD4A68"/>
                </a:solidFill>
                <a:latin typeface="Arial" panose="020B0604020202020204" pitchFamily="34" charset="0"/>
                <a:ea typeface="Times New Roman" panose="02020603050405020304" pitchFamily="18" charset="0"/>
              </a:rPr>
              <a:t>:=0</a:t>
            </a:r>
            <a:r>
              <a:rPr lang="en-IN" dirty="0">
                <a:solidFill>
                  <a:srgbClr val="DD4A68"/>
                </a:solidFill>
                <a:latin typeface="Arial" panose="020B0604020202020204" pitchFamily="34" charset="0"/>
                <a:ea typeface="Times New Roman" panose="02020603050405020304" pitchFamily="18" charset="0"/>
              </a:rPr>
              <a:t>) E</a:t>
            </a:r>
            <a:r>
              <a:rPr lang="en-IN" dirty="0" smtClean="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WHERE R2 = 0;</a:t>
            </a:r>
            <a:endParaRPr lang="en-IN"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MIN</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R1</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COUNT</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R1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smtClean="0">
                <a:solidFill>
                  <a:srgbClr val="DD4A68"/>
                </a:solidFill>
                <a:latin typeface="Arial" panose="020B0604020202020204" pitchFamily="34" charset="0"/>
                <a:ea typeface="Times New Roman" panose="02020603050405020304" pitchFamily="18" charset="0"/>
              </a:rPr>
              <a:t>GROUP BY </a:t>
            </a:r>
            <a:r>
              <a:rPr lang="en-IN" dirty="0" smtClean="0">
                <a:latin typeface="Arial" panose="020B0604020202020204" pitchFamily="34" charset="0"/>
                <a:ea typeface="Times New Roman" panose="02020603050405020304" pitchFamily="18" charset="0"/>
              </a:rPr>
              <a:t>JOB</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smtClean="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xmlns="" val="404932703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IN,  ALL, ANY, or </a:t>
            </a:r>
            <a:r>
              <a:rPr lang="en-IN" sz="4800" b="0" i="0" dirty="0" smtClean="0">
                <a:solidFill>
                  <a:srgbClr val="DC525C"/>
                </a:solidFill>
                <a:latin typeface="Segoe UI Light" panose="020B0502040204020203" pitchFamily="34" charset="0"/>
                <a:cs typeface="Segoe UI Light" panose="020B0502040204020203" pitchFamily="34" charset="0"/>
              </a:rPr>
              <a:t>SOME</a:t>
            </a:r>
            <a:endParaRPr lang="en-IN" sz="4800" b="0" i="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a:t>
            </a:r>
            <a:r>
              <a:rPr lang="en-IN" sz="2400" dirty="0" smtClean="0">
                <a:solidFill>
                  <a:schemeClr val="accent5">
                    <a:lumMod val="75000"/>
                  </a:schemeClr>
                </a:solidFill>
              </a:rPr>
              <a:t>= ANY</a:t>
            </a:r>
            <a:r>
              <a:rPr lang="en-IN" sz="2400" dirty="0">
                <a:solidFill>
                  <a:schemeClr val="accent5">
                    <a:lumMod val="75000"/>
                  </a:schemeClr>
                </a:solidFill>
              </a:rPr>
              <a:t>.</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endParaRPr lang="en-IN" sz="2000" dirty="0" smtClean="0">
              <a:solidFill>
                <a:srgbClr val="000000"/>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2000" i="1" dirty="0" smtClean="0">
                <a:solidFill>
                  <a:srgbClr val="000000"/>
                </a:solidFill>
                <a:latin typeface="Arial" panose="020B0604020202020204" pitchFamily="34" charset="0"/>
                <a:cs typeface="Arial" panose="020B0604020202020204" pitchFamily="34" charset="0"/>
              </a:rPr>
              <a:t>operand</a:t>
            </a:r>
            <a:r>
              <a:rPr lang="en-IN" sz="2000" dirty="0" smtClean="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smtClean="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smtClean="0">
                <a:latin typeface="Arial" panose="020B0604020202020204" pitchFamily="34" charset="0"/>
                <a:cs typeface="Arial" panose="020B0604020202020204" pitchFamily="34" charset="0"/>
              </a:rPr>
              <a:t>=ANY</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a:t>
            </a:r>
            <a:r>
              <a:rPr lang="en-IN" dirty="0" smtClean="0">
                <a:latin typeface="Arial" panose="020B0604020202020204" pitchFamily="34" charset="0"/>
                <a:cs typeface="Arial" panose="020B0604020202020204" pitchFamily="34" charset="0"/>
              </a:rPr>
              <a:t>return </a:t>
            </a:r>
            <a:r>
              <a:rPr lang="en-IN" dirty="0">
                <a:latin typeface="Arial" panose="020B0604020202020204" pitchFamily="34" charset="0"/>
                <a:cs typeface="Arial" panose="020B0604020202020204" pitchFamily="34" charset="0"/>
              </a:rPr>
              <a:t>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smtClean="0">
                <a:latin typeface="Arial" panose="020B0604020202020204" pitchFamily="34" charset="0"/>
                <a:cs typeface="Arial" panose="020B0604020202020204" pitchFamily="34" charset="0"/>
              </a:rPr>
              <a:t> (5+5, 10+10)</a:t>
            </a:r>
            <a:endParaRPr lang="en-IN" sz="2000" dirty="0">
              <a:latin typeface="Arial" panose="020B0604020202020204" pitchFamily="34" charset="0"/>
              <a:cs typeface="Arial" panose="020B0604020202020204" pitchFamily="34" charset="0"/>
            </a:endParaRPr>
          </a:p>
        </p:txBody>
      </p:sp>
      <p:sp>
        <p:nvSpPr>
          <p:cNvPr id="12" name="Rectangle 11"/>
          <p:cNvSpPr/>
          <p:nvPr/>
        </p:nvSpPr>
        <p:spPr>
          <a:xfrm>
            <a:off x="152401" y="5772090"/>
            <a:ext cx="8839196" cy="400110"/>
          </a:xfrm>
          <a:prstGeom prst="rect">
            <a:avLst/>
          </a:prstGeom>
        </p:spPr>
        <p:txBody>
          <a:bodyPr wrap="square">
            <a:spAutoFit/>
          </a:bodyPr>
          <a:lstStyle/>
          <a:p>
            <a:r>
              <a:rPr lang="en-IN" sz="2000" dirty="0" smtClean="0">
                <a:solidFill>
                  <a:srgbClr val="0077AA"/>
                </a:solidFill>
                <a:latin typeface="Arial" panose="020B0604020202020204" pitchFamily="34" charset="0"/>
                <a:ea typeface="Times New Roman" panose="02020603050405020304" pitchFamily="18" charset="0"/>
              </a:rPr>
              <a:t>SELECT </a:t>
            </a:r>
            <a:r>
              <a:rPr lang="en-IN" sz="2000" dirty="0" smtClean="0">
                <a:latin typeface="Arial" panose="020B0604020202020204" pitchFamily="34" charset="0"/>
                <a:cs typeface="Arial" panose="020B0604020202020204" pitchFamily="34" charset="0"/>
              </a:rPr>
              <a:t>*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smtClean="0">
                <a:latin typeface="Arial" panose="020B0604020202020204" pitchFamily="34" charset="0"/>
                <a:cs typeface="Arial" panose="020B0604020202020204" pitchFamily="34" charset="0"/>
              </a:rPr>
              <a:t> DEPTNO </a:t>
            </a:r>
            <a:r>
              <a:rPr lang="en-IN" sz="2000" dirty="0" smtClean="0">
                <a:solidFill>
                  <a:schemeClr val="accent5">
                    <a:lumMod val="75000"/>
                  </a:schemeClr>
                </a:solidFill>
                <a:latin typeface="Arial" panose="020B0604020202020204" pitchFamily="34" charset="0"/>
                <a:cs typeface="Arial" panose="020B0604020202020204" pitchFamily="34" charset="0"/>
              </a:rPr>
              <a:t>=ANY</a:t>
            </a:r>
            <a:r>
              <a:rPr lang="en-IN" sz="2000" dirty="0" smtClean="0">
                <a:latin typeface="Arial" panose="020B0604020202020204" pitchFamily="34" charset="0"/>
                <a:cs typeface="Arial" panose="020B0604020202020204" pitchFamily="34" charset="0"/>
              </a:rPr>
              <a:t> (10, 20) </a:t>
            </a:r>
            <a:r>
              <a:rPr lang="en-IN" sz="2000" dirty="0" smtClean="0">
                <a:solidFill>
                  <a:srgbClr val="92D050"/>
                </a:solidFill>
                <a:latin typeface="Arial" panose="020B0604020202020204" pitchFamily="34" charset="0"/>
                <a:cs typeface="Arial" panose="020B0604020202020204" pitchFamily="34" charset="0"/>
              </a:rPr>
              <a:t>//error</a:t>
            </a:r>
            <a:endParaRPr lang="en-IN" sz="2000" dirty="0">
              <a:solidFill>
                <a:srgbClr val="92D050"/>
              </a:solidFill>
              <a:latin typeface="Arial" panose="020B0604020202020204" pitchFamily="34" charset="0"/>
              <a:cs typeface="Arial" panose="020B0604020202020204" pitchFamily="34" charset="0"/>
            </a:endParaRP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lvl="0" indent="-342900">
              <a:spcAft>
                <a:spcPts val="0"/>
              </a:spcAft>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buSzPts val="1000"/>
              <a:buFont typeface="Symbol" panose="05050102010706020507" pitchFamily="18" charset="2"/>
              <a:buChar char=""/>
            </a:pPr>
            <a:r>
              <a:rPr lang="en-US" sz="1600" i="1" dirty="0" smtClean="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all</a:t>
            </a:r>
            <a:endParaRPr lang="en-IN" sz="3200" b="1" i="1" dirty="0">
              <a:solidFill>
                <a:srgbClr val="FFFF00"/>
              </a:solidFill>
              <a:latin typeface="Arial" pitchFamily="34" charset="0"/>
              <a:cs typeface="Arial" pitchFamily="34" charset="0"/>
            </a:endParaRP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a:t>
              </a:r>
              <a:r>
                <a:rPr lang="en-IN" sz="2400" dirty="0" smtClean="0">
                  <a:solidFill>
                    <a:schemeClr val="accent5">
                      <a:lumMod val="75000"/>
                    </a:schemeClr>
                  </a:solidFill>
                </a:rPr>
                <a:t>T2 </a:t>
              </a:r>
              <a:r>
                <a:rPr lang="en-IN" sz="2400" dirty="0">
                  <a:solidFill>
                    <a:schemeClr val="accent5">
                      <a:lumMod val="75000"/>
                    </a:schemeClr>
                  </a:solidFill>
                </a:rPr>
                <a:t>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smtClean="0">
                  <a:latin typeface="Arial" panose="020B0604020202020204" pitchFamily="34" charset="0"/>
                  <a:ea typeface="Times New Roman" panose="02020603050405020304" pitchFamily="18" charset="0"/>
                </a:rPr>
                <a:t>T2</a:t>
              </a:r>
              <a:r>
                <a:rPr lang="en-IN" sz="2000" dirty="0" smtClean="0">
                  <a:solidFill>
                    <a:schemeClr val="bg1">
                      <a:lumMod val="65000"/>
                    </a:schemeClr>
                  </a:solidFill>
                  <a:latin typeface="Arial" panose="020B0604020202020204" pitchFamily="34" charset="0"/>
                  <a:ea typeface="Times New Roman" panose="02020603050405020304" pitchFamily="18" charset="0"/>
                </a:rPr>
                <a:t>) </a:t>
              </a:r>
              <a:r>
                <a:rPr lang="en-IN" sz="2000" dirty="0" smtClean="0">
                  <a:solidFill>
                    <a:srgbClr val="92D05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92D05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smtClean="0"/>
                <a:t>empty table</a:t>
              </a:r>
              <a:endParaRPr lang="en-IN" dirty="0"/>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DEPTNO</a:t>
            </a:r>
            <a:r>
              <a:rPr lang="en-IN" dirty="0" smtClean="0">
                <a:latin typeface="Arial" panose="020B0604020202020204" pitchFamily="34" charset="0"/>
                <a:cs typeface="Arial" panose="020B0604020202020204" pitchFamily="34" charset="0"/>
              </a:rPr>
              <a:t> </a:t>
            </a:r>
            <a:r>
              <a:rPr lang="en-IN" dirty="0" smtClean="0">
                <a:solidFill>
                  <a:schemeClr val="accent5">
                    <a:lumMod val="75000"/>
                  </a:schemeClr>
                </a:solidFill>
                <a:latin typeface="Arial" panose="020B0604020202020204" pitchFamily="34" charset="0"/>
                <a:cs typeface="Arial" panose="020B0604020202020204" pitchFamily="34" charset="0"/>
              </a:rPr>
              <a:t>IN</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ea typeface="Times New Roman" panose="02020603050405020304" pitchFamily="18" charset="0"/>
              </a:rPr>
              <a:t>20</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t>
            </a:r>
            <a:r>
              <a:rPr lang="en-IN" dirty="0" smtClean="0">
                <a:solidFill>
                  <a:schemeClr val="accent5">
                    <a:lumMod val="75000"/>
                  </a:schemeClr>
                </a:solidFill>
                <a:latin typeface="Arial" panose="020B0604020202020204" pitchFamily="34" charset="0"/>
                <a:cs typeface="Arial" panose="020B0604020202020204" pitchFamily="34" charset="0"/>
              </a:rPr>
              <a:t>SOME</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SAL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'ADAMS</a:t>
            </a:r>
            <a:r>
              <a:rPr lang="en-IN" dirty="0">
                <a:solidFill>
                  <a:srgbClr val="92D05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'TURNER</a:t>
            </a:r>
            <a:r>
              <a:rPr lang="en-IN" dirty="0">
                <a:solidFill>
                  <a:srgbClr val="92D050"/>
                </a:solidFill>
                <a:latin typeface="Arial" panose="020B0604020202020204" pitchFamily="34" charset="0"/>
                <a:ea typeface="Times New Roman" panose="02020603050405020304" pitchFamily="18"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Row 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a:t>
            </a:r>
            <a:r>
              <a:rPr lang="en-IN" dirty="0" smtClean="0">
                <a:latin typeface="Arial" panose="020B0604020202020204" pitchFamily="34" charset="0"/>
                <a:cs typeface="Arial" panose="020B0604020202020204" pitchFamily="34" charset="0"/>
              </a:rPr>
              <a:t>Subqueries </a:t>
            </a:r>
            <a:r>
              <a:rPr lang="en-IN" dirty="0">
                <a:latin typeface="Arial" panose="020B0604020202020204" pitchFamily="34" charset="0"/>
                <a:cs typeface="Arial" panose="020B0604020202020204" pitchFamily="34" charset="0"/>
              </a:rPr>
              <a:t>return a single value or a column of values. A row subquery is a subquery variant that returns a single row and can thus return more than one column value. You can use = , &gt;, &lt;, &gt;=, &lt;=, &lt;&gt;, !=, &lt;=&gt;</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smtClean="0">
                <a:solidFill>
                  <a:srgbClr val="FF0000"/>
                </a:solidFill>
                <a:latin typeface="Arial" panose="020B0604020202020204" pitchFamily="34" charset="0"/>
                <a:cs typeface="Arial" panose="020B0604020202020204" pitchFamily="34" charset="0"/>
              </a:rPr>
              <a:t>SELECT * </a:t>
            </a:r>
            <a:r>
              <a:rPr lang="en-IN" dirty="0">
                <a:solidFill>
                  <a:srgbClr val="FF0000"/>
                </a:solidFill>
                <a:latin typeface="Arial" panose="020B0604020202020204" pitchFamily="34" charset="0"/>
                <a:cs typeface="Arial" panose="020B0604020202020204" pitchFamily="34" charset="0"/>
              </a:rPr>
              <a:t>from </a:t>
            </a:r>
            <a:r>
              <a:rPr lang="en-IN" dirty="0" smtClean="0">
                <a:solidFill>
                  <a:srgbClr val="FF0000"/>
                </a:solidFill>
                <a:latin typeface="Arial" panose="020B0604020202020204" pitchFamily="34" charset="0"/>
                <a:cs typeface="Arial" panose="020B0604020202020204" pitchFamily="34" charset="0"/>
              </a:rPr>
              <a:t>EMP where </a:t>
            </a:r>
            <a:r>
              <a:rPr lang="en-IN" dirty="0">
                <a:solidFill>
                  <a:srgbClr val="FF0000"/>
                </a:solidFill>
                <a:latin typeface="Arial" panose="020B0604020202020204" pitchFamily="34" charset="0"/>
                <a:cs typeface="Arial" panose="020B0604020202020204" pitchFamily="34" charset="0"/>
              </a:rPr>
              <a:t>deptno, 1 = </a:t>
            </a:r>
            <a:r>
              <a:rPr lang="en-IN" dirty="0" smtClean="0">
                <a:solidFill>
                  <a:srgbClr val="FF0000"/>
                </a:solidFill>
                <a:latin typeface="Arial" panose="020B0604020202020204" pitchFamily="34" charset="0"/>
                <a:cs typeface="Arial" panose="020B0604020202020204" pitchFamily="34" charset="0"/>
              </a:rPr>
              <a:t>(SELECT deptno</a:t>
            </a:r>
            <a:r>
              <a:rPr lang="en-IN" dirty="0">
                <a:solidFill>
                  <a:srgbClr val="FF0000"/>
                </a:solidFill>
                <a:latin typeface="Arial" panose="020B0604020202020204" pitchFamily="34" charset="0"/>
                <a:cs typeface="Arial" panose="020B0604020202020204" pitchFamily="34" charset="0"/>
              </a:rPr>
              <a:t>, 1 from </a:t>
            </a:r>
            <a:r>
              <a:rPr lang="en-IN" dirty="0" smtClean="0">
                <a:solidFill>
                  <a:srgbClr val="FF0000"/>
                </a:solidFill>
                <a:latin typeface="Arial" panose="020B0604020202020204" pitchFamily="34" charset="0"/>
                <a:cs typeface="Arial" panose="020B0604020202020204" pitchFamily="34" charset="0"/>
              </a:rPr>
              <a:t>DEPT where </a:t>
            </a:r>
            <a:r>
              <a:rPr lang="en-IN" dirty="0">
                <a:solidFill>
                  <a:srgbClr val="FF0000"/>
                </a:solidFill>
                <a:latin typeface="Arial" panose="020B0604020202020204" pitchFamily="34" charset="0"/>
                <a:cs typeface="Arial" panose="020B0604020202020204" pitchFamily="34" charset="0"/>
              </a:rPr>
              <a:t>deptno=10);</a:t>
            </a:r>
            <a:endParaRPr lang="en-IN" dirty="0" smtClean="0">
              <a:solidFill>
                <a:srgbClr val="FF0000"/>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1</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chemeClr val="accent5">
                    <a:lumMod val="75000"/>
                  </a:schemeClr>
                </a:solidFill>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a:latin typeface="Arial" panose="020B0604020202020204" pitchFamily="34" charset="0"/>
                <a:cs typeface="Arial" panose="020B0604020202020204" pitchFamily="34" charset="0"/>
              </a:rPr>
              <a:t>1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DEPTNO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 </a:t>
            </a:r>
            <a:r>
              <a:rPr lang="en-IN" dirty="0" smtClean="0">
                <a:solidFill>
                  <a:srgbClr val="92D050"/>
                </a:solidFill>
                <a:latin typeface="Arial" panose="020B0604020202020204" pitchFamily="34" charset="0"/>
                <a:ea typeface="Times New Roman" panose="02020603050405020304" pitchFamily="18" charset="0"/>
              </a:rPr>
              <a:t>10</a:t>
            </a:r>
            <a:r>
              <a:rPr lang="en-IN"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smtClean="0">
                <a:solidFill>
                  <a:srgbClr val="DC525C"/>
                </a:solidFill>
                <a:latin typeface="Segoe UI Light" panose="020B0502040204020203" pitchFamily="34" charset="0"/>
                <a:cs typeface="Segoe UI Light" panose="020B0502040204020203" pitchFamily="34" charset="0"/>
              </a:rPr>
              <a:t>Subquery </a:t>
            </a:r>
            <a:r>
              <a:rPr lang="en-IN" sz="4800" b="0" i="0" dirty="0">
                <a:solidFill>
                  <a:srgbClr val="DC525C"/>
                </a:solidFill>
                <a:latin typeface="Segoe UI Light" panose="020B0502040204020203" pitchFamily="34" charset="0"/>
                <a:cs typeface="Segoe UI Light" panose="020B0502040204020203" pitchFamily="34" charset="0"/>
              </a:rPr>
              <a:t>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NOT</a:t>
            </a:r>
            <a:r>
              <a:rPr lang="en-IN" b="1"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DEPTNO </a:t>
            </a:r>
            <a:r>
              <a:rPr lang="en-IN"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EMP.DEPTNO</a:t>
            </a:r>
            <a:r>
              <a:rPr lang="en-IN" dirty="0" smtClean="0">
                <a:solidFill>
                  <a:srgbClr val="DD4A68"/>
                </a:solidFill>
                <a:latin typeface="Arial" panose="020B0604020202020204" pitchFamily="34" charset="0"/>
                <a:ea typeface="Times New Roman" panose="02020603050405020304" pitchFamily="18" charset="0"/>
              </a:rPr>
              <a:t> </a:t>
            </a:r>
            <a:r>
              <a:rPr lang="en-IN" dirty="0" smtClean="0">
                <a:solidFill>
                  <a:schemeClr val="accent5">
                    <a:lumMod val="75000"/>
                  </a:schemeClr>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ea typeface="Times New Roman" panose="02020603050405020304" pitchFamily="18" charset="0"/>
              </a:rPr>
              <a:t>DEPT.DEPTNO</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342900" indent="-342900">
              <a:buFont typeface="+mj-lt"/>
              <a:buAutoNum type="arabicPeriod"/>
            </a:pPr>
            <a:endParaRPr lang="en-IN"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p>
          <a:p>
            <a:pPr marL="342900" indent="-342900">
              <a:buFont typeface="+mj-lt"/>
              <a:buAutoNum type="arabicPeriod"/>
            </a:pPr>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US" b="1" dirty="0" smtClean="0">
                <a:solidFill>
                  <a:srgbClr val="E0D612"/>
                </a:solidFill>
                <a:latin typeface="Arial" panose="020B0604020202020204" pitchFamily="34" charset="0"/>
                <a:cs typeface="Arial" panose="020B0604020202020204" pitchFamily="34" charset="0"/>
              </a:rPr>
              <a:t>NOT</a:t>
            </a:r>
            <a:r>
              <a:rPr lang="en-US" b="1" dirty="0" smtClean="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smtClean="0">
                <a:latin typeface="Arial" panose="020B0604020202020204" pitchFamily="34" charset="0"/>
                <a:cs typeface="Arial" panose="020B0604020202020204" pitchFamily="34" charset="0"/>
              </a:rPr>
              <a:t> </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US" dirty="0" smtClean="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E.MGR</a:t>
            </a:r>
            <a:r>
              <a:rPr lang="en-US" dirty="0" smtClean="0">
                <a:solidFill>
                  <a:srgbClr val="DD4A68"/>
                </a:solidFill>
                <a:latin typeface="Arial" panose="020B0604020202020204" pitchFamily="34" charset="0"/>
                <a:ea typeface="Times New Roman" panose="02020603050405020304" pitchFamily="18" charset="0"/>
              </a:rPr>
              <a:t> </a:t>
            </a:r>
            <a:r>
              <a:rPr lang="en-US" dirty="0" smtClean="0">
                <a:solidFill>
                  <a:schemeClr val="accent5">
                    <a:lumMod val="75000"/>
                  </a:schemeClr>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ea typeface="Times New Roman" panose="02020603050405020304" pitchFamily="18" charset="0"/>
              </a:rPr>
              <a:t>M.EMPNO</a:t>
            </a:r>
            <a:r>
              <a:rPr lang="en-US" dirty="0" smtClean="0">
                <a:solidFill>
                  <a:schemeClr val="bg1">
                    <a:lumMod val="65000"/>
                  </a:schemeClr>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a:t>
            </a:r>
            <a:r>
              <a:rPr lang="en-IN" sz="4800" b="0" i="0" dirty="0" smtClean="0">
                <a:solidFill>
                  <a:srgbClr val="DC525C"/>
                </a:solidFill>
                <a:latin typeface="Segoe UI Light" panose="020B0502040204020203" pitchFamily="34" charset="0"/>
                <a:cs typeface="Segoe UI Light" panose="020B0502040204020203" pitchFamily="34" charset="0"/>
              </a:rPr>
              <a:t>Subquery</a:t>
            </a:r>
            <a:endParaRPr lang="en-IN"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76387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smtClean="0">
                <a:latin typeface="Arial" pitchFamily="34" charset="0"/>
                <a:cs typeface="Arial" pitchFamily="34" charset="0"/>
              </a:rPr>
              <a:t>Use E-R model to get a high-level graphical view to describe the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ENTITIES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dirty="0" smtClean="0">
                <a:latin typeface="Arial" pitchFamily="34" charset="0"/>
                <a:cs typeface="Arial" pitchFamily="34" charset="0"/>
              </a:rPr>
              <a:t> </a:t>
            </a:r>
            <a:r>
              <a:rPr lang="en-US" sz="2400" dirty="0">
                <a:latin typeface="Arial" pitchFamily="34" charset="0"/>
                <a:cs typeface="Arial" pitchFamily="34" charset="0"/>
              </a:rPr>
              <a:t>their</a:t>
            </a:r>
            <a:r>
              <a:rPr lang="en-US" sz="3200" dirty="0" smtClean="0">
                <a:latin typeface="Arial" pitchFamily="34" charset="0"/>
                <a:cs typeface="Arial" pitchFamily="34" charset="0"/>
              </a:rPr>
              <a:t> </a:t>
            </a:r>
            <a:r>
              <a:rPr lang="en-US" sz="3200" b="1" dirty="0" smtClean="0">
                <a:latin typeface="Arial" pitchFamily="34" charset="0"/>
                <a:cs typeface="Arial" pitchFamily="34" charset="0"/>
              </a:rPr>
              <a:t>"</a:t>
            </a:r>
            <a:r>
              <a:rPr lang="en-US" sz="3200" b="1" dirty="0" smtClean="0">
                <a:solidFill>
                  <a:srgbClr val="C00000"/>
                </a:solidFill>
                <a:latin typeface="Arial" pitchFamily="34" charset="0"/>
                <a:cs typeface="Arial" pitchFamily="34" charset="0"/>
              </a:rPr>
              <a:t>RELATIONSHIP</a:t>
            </a:r>
            <a:r>
              <a:rPr lang="en-US" sz="3200" b="1"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endParaRPr lang="en-IN" dirty="0" smtClean="0">
              <a:latin typeface="Arial" panose="020B0604020202020204" pitchFamily="34" charset="0"/>
              <a:cs typeface="Arial" panose="020B0604020202020204" pitchFamily="34" charset="0"/>
            </a:endParaRPr>
          </a:p>
        </p:txBody>
      </p:sp>
      <p:sp>
        <p:nvSpPr>
          <p:cNvPr id="2" name="Rectangle 1"/>
          <p:cNvSpPr/>
          <p:nvPr/>
        </p:nvSpPr>
        <p:spPr>
          <a:xfrm>
            <a:off x="76200" y="1841401"/>
            <a:ext cx="8991600" cy="3949799"/>
          </a:xfrm>
          <a:prstGeom prst="rect">
            <a:avLst/>
          </a:prstGeom>
        </p:spPr>
        <p:txBody>
          <a:bodyPr wrap="square">
            <a:spAutoFit/>
          </a:bodyPr>
          <a:lstStyle/>
          <a:p>
            <a:r>
              <a:rPr lang="en-IN" sz="1600" dirty="0" smtClean="0">
                <a:latin typeface="Arial" panose="020B0604020202020204" pitchFamily="34" charset="0"/>
                <a:cs typeface="Arial" panose="020B0604020202020204" pitchFamily="34" charset="0"/>
              </a:rPr>
              <a:t>Following query find </a:t>
            </a:r>
            <a:r>
              <a:rPr lang="en-IN" sz="1600" dirty="0">
                <a:latin typeface="Arial" panose="020B0604020202020204" pitchFamily="34" charset="0"/>
                <a:cs typeface="Arial" panose="020B0604020202020204" pitchFamily="34" charset="0"/>
              </a:rPr>
              <a:t>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ENAME, SAL, JOB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&gt;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AVG</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JOB,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SAL </a:t>
            </a:r>
            <a:r>
              <a:rPr lang="en-IN" sz="1600" dirty="0" smtClean="0">
                <a:solidFill>
                  <a:schemeClr val="accent5">
                    <a:lumMod val="75000"/>
                  </a:schemeClr>
                </a:solidFill>
                <a:latin typeface="Arial" panose="020B0604020202020204" pitchFamily="34" charset="0"/>
                <a:cs typeface="Arial" panose="020B0604020202020204" pitchFamily="34" charset="0"/>
              </a:rPr>
              <a:t>&lt;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C74C49"/>
                </a:solidFill>
                <a:latin typeface="Arial" panose="020B0604020202020204" pitchFamily="34" charset="0"/>
                <a:cs typeface="Arial" panose="020B0604020202020204" pitchFamily="34" charset="0"/>
              </a:rPr>
              <a:t>MAX</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SAL</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E.JOB</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smtClean="0">
                <a:latin typeface="Arial" panose="020B0604020202020204" pitchFamily="34" charset="0"/>
                <a:cs typeface="Arial" panose="020B0604020202020204" pitchFamily="34" charset="0"/>
              </a:rPr>
              <a:t> E.JOB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DISTINCTROW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smtClean="0">
                <a:solidFill>
                  <a:srgbClr val="E0D612"/>
                </a:solidFill>
                <a:latin typeface="Arial" panose="020B0604020202020204" pitchFamily="34" charset="0"/>
                <a:cs typeface="Arial" panose="020B0604020202020204" pitchFamily="34" charset="0"/>
              </a:rPr>
              <a:t>EXISTS</a:t>
            </a:r>
            <a:r>
              <a:rPr lang="en-IN" sz="1600" b="1"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EMP.DEPTNO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solidFill>
                  <a:schemeClr val="accent5">
                    <a:lumMod val="75000"/>
                  </a:schemeClr>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DEPT.DEPTNO</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7508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JOINS</a:t>
            </a:r>
            <a:r>
              <a:rPr lang="en-US" sz="2800" dirty="0" smtClean="0">
                <a:latin typeface="Arial" pitchFamily="34" charset="0"/>
                <a:cs typeface="Arial" pitchFamily="34" charset="0"/>
              </a:rPr>
              <a:t> are used to </a:t>
            </a:r>
            <a:r>
              <a:rPr lang="en-US" sz="3600" b="1" dirty="0" smtClean="0">
                <a:latin typeface="Arial" pitchFamily="34" charset="0"/>
                <a:cs typeface="Arial" pitchFamily="34" charset="0"/>
              </a:rPr>
              <a:t>retrieve data from multiple tables</a:t>
            </a:r>
            <a:r>
              <a:rPr lang="en-US" sz="2800" dirty="0" smtClean="0">
                <a:latin typeface="Arial" pitchFamily="34" charset="0"/>
                <a:cs typeface="Arial" pitchFamily="34" charset="0"/>
              </a:rPr>
              <a:t>.</a:t>
            </a:r>
          </a:p>
          <a:p>
            <a:pPr lvl="0" algn="ctr">
              <a:spcBef>
                <a:spcPct val="0"/>
              </a:spcBef>
              <a:defRPr/>
            </a:pPr>
            <a:endParaRPr lang="en-US" sz="2800" dirty="0" smtClean="0">
              <a:latin typeface="Arial" pitchFamily="34" charset="0"/>
              <a:cs typeface="Arial" pitchFamily="34" charset="0"/>
            </a:endParaRPr>
          </a:p>
          <a:p>
            <a:pPr lvl="0" algn="ctr">
              <a:spcBef>
                <a:spcPct val="0"/>
              </a:spcBef>
              <a:defRPr/>
            </a:pPr>
            <a:r>
              <a:rPr lang="en-US" sz="3600" b="1" dirty="0" smtClean="0">
                <a:latin typeface="Arial" pitchFamily="34" charset="0"/>
                <a:cs typeface="Arial" pitchFamily="34" charset="0"/>
              </a:rPr>
              <a:t>JOIN</a:t>
            </a:r>
            <a:r>
              <a:rPr lang="en-US" sz="2800" dirty="0" smtClean="0">
                <a:latin typeface="Arial" pitchFamily="34" charset="0"/>
                <a:cs typeface="Arial" pitchFamily="34" charset="0"/>
              </a:rPr>
              <a:t> is performed whenever </a:t>
            </a:r>
            <a:r>
              <a:rPr lang="en-US" sz="2800" b="1" dirty="0" smtClean="0">
                <a:latin typeface="Arial" pitchFamily="34" charset="0"/>
                <a:cs typeface="Arial" pitchFamily="34" charset="0"/>
              </a:rPr>
              <a:t>two or more tables </a:t>
            </a:r>
            <a:r>
              <a:rPr lang="en-US" sz="2800" dirty="0" smtClean="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a:t>
            </a:r>
            <a:r>
              <a:rPr lang="en-US" sz="2000" dirty="0" smtClean="0">
                <a:solidFill>
                  <a:srgbClr val="005E74"/>
                </a:solidFill>
                <a:latin typeface="Arial" pitchFamily="34" charset="0"/>
                <a:cs typeface="Arial" pitchFamily="34" charset="0"/>
              </a:rPr>
              <a:t>Product Join </a:t>
            </a:r>
            <a:r>
              <a:rPr lang="en-US" sz="2000" dirty="0">
                <a:solidFill>
                  <a:srgbClr val="005E74"/>
                </a:solidFill>
              </a:rPr>
              <a:t>– </a:t>
            </a:r>
            <a:r>
              <a:rPr lang="en-US" sz="2000" dirty="0" smtClean="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a:t>
            </a:r>
            <a:r>
              <a:rPr lang="en-US" sz="2000" dirty="0" smtClean="0">
                <a:solidFill>
                  <a:srgbClr val="005E74"/>
                </a:solidFill>
              </a:rPr>
              <a:t>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smtClean="0">
                <a:solidFill>
                  <a:srgbClr val="005E74"/>
                </a:solidFill>
                <a:latin typeface="Arial" pitchFamily="34" charset="0"/>
                <a:cs typeface="Arial" pitchFamily="34" charset="0"/>
              </a:rPr>
              <a:t>Self Join</a:t>
            </a:r>
            <a:endParaRPr lang="en-US" sz="2000" dirty="0">
              <a:solidFill>
                <a:srgbClr val="005E74"/>
              </a:solidFill>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smtClean="0">
                <a:solidFill>
                  <a:schemeClr val="bg2">
                    <a:lumMod val="50000"/>
                  </a:schemeClr>
                </a:solidFill>
              </a:rPr>
              <a:t>Cartesian/Product means</a:t>
            </a:r>
            <a:r>
              <a:rPr lang="en-US" sz="2000" dirty="0" smtClean="0">
                <a:solidFill>
                  <a:schemeClr val="bg2">
                    <a:lumMod val="50000"/>
                  </a:schemeClr>
                </a:solidFill>
              </a:rPr>
              <a:t> Number of Rows present in Table 1 Multiplied by Number of Rows present in Table 2. </a:t>
            </a:r>
          </a:p>
          <a:p>
            <a:endParaRPr lang="en-US" sz="2000" dirty="0" smtClean="0">
              <a:solidFill>
                <a:schemeClr val="bg2">
                  <a:lumMod val="50000"/>
                </a:schemeClr>
              </a:solidFill>
            </a:endParaRPr>
          </a:p>
          <a:p>
            <a:r>
              <a:rPr lang="en-US" sz="2000" dirty="0" smtClean="0">
                <a:solidFill>
                  <a:srgbClr val="E01E1E"/>
                </a:solidFill>
              </a:rPr>
              <a:t>TIP</a:t>
            </a:r>
            <a:r>
              <a:rPr lang="en-US" sz="2000" dirty="0" smtClean="0">
                <a:solidFill>
                  <a:schemeClr val="bg2">
                    <a:lumMod val="50000"/>
                  </a:schemeClr>
                </a:solidFill>
              </a:rPr>
              <a:t>: </a:t>
            </a:r>
            <a:r>
              <a:rPr lang="en-US" sz="2000" b="1" dirty="0" smtClean="0">
                <a:solidFill>
                  <a:schemeClr val="bg2">
                    <a:lumMod val="50000"/>
                  </a:schemeClr>
                </a:solidFill>
              </a:rPr>
              <a:t>Cross Join in MySQL</a:t>
            </a:r>
            <a:r>
              <a:rPr lang="en-US" sz="2000" dirty="0" smtClean="0">
                <a:solidFill>
                  <a:schemeClr val="bg2">
                    <a:lumMod val="50000"/>
                  </a:schemeClr>
                </a:solidFill>
              </a:rPr>
              <a:t> does not require any common column to </a:t>
            </a:r>
            <a:r>
              <a:rPr lang="en-US" sz="2000" b="1" dirty="0" smtClean="0">
                <a:solidFill>
                  <a:schemeClr val="bg2">
                    <a:lumMod val="50000"/>
                  </a:schemeClr>
                </a:solidFill>
              </a:rPr>
              <a:t>join</a:t>
            </a:r>
            <a:r>
              <a:rPr lang="en-US" sz="2000" dirty="0" smtClean="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smtClean="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smtClean="0"/>
              <a:t> MENUCARD M, SOFTDRINK S;</a:t>
            </a:r>
            <a:endParaRPr lang="en-US" dirty="0"/>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N2EMPLOYEE, SOFTDRINK GROUP BY NAME;</a:t>
            </a:r>
            <a:endParaRPr lang="en-US" dirty="0"/>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smtClean="0"/>
              <a:t> BOOK, AVAILABLEIN;</a:t>
            </a:r>
            <a:endParaRPr lang="en-US" dirty="0"/>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a:t>
            </a:r>
            <a:r>
              <a:rPr lang="en-US" sz="2000" dirty="0" smtClean="0">
                <a:solidFill>
                  <a:srgbClr val="0077AA"/>
                </a:solidFill>
                <a:latin typeface="Liberation Mono"/>
              </a:rPr>
              <a:t>JOIN &lt;</a:t>
            </a:r>
            <a:r>
              <a:rPr lang="en-US" sz="2000" dirty="0">
                <a:solidFill>
                  <a:srgbClr val="0077AA"/>
                </a:solidFill>
                <a:latin typeface="Liberation Mono"/>
              </a:rPr>
              <a: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smtClean="0"/>
              <a:t>BOOK</a:t>
            </a:r>
            <a:r>
              <a:rPr lang="en-IN" dirty="0" smtClean="0">
                <a:solidFill>
                  <a:srgbClr val="E0D612"/>
                </a:solidFill>
                <a:latin typeface="Arial" panose="020B0604020202020204" pitchFamily="34" charset="0"/>
                <a:cs typeface="Arial" panose="020B0604020202020204" pitchFamily="34" charset="0"/>
              </a:rPr>
              <a:t> CROSS</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t> AVAILABLEIN;</a:t>
            </a:r>
            <a:endParaRPr lang="en-US" dirty="0"/>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smtClean="0">
                <a:solidFill>
                  <a:schemeClr val="bg2">
                    <a:lumMod val="50000"/>
                  </a:schemeClr>
                </a:solidFill>
              </a:rPr>
              <a:t>An </a:t>
            </a:r>
            <a:r>
              <a:rPr lang="en-US" sz="2000" b="1" dirty="0" smtClean="0">
                <a:solidFill>
                  <a:schemeClr val="bg2">
                    <a:lumMod val="50000"/>
                  </a:schemeClr>
                </a:solidFill>
              </a:rPr>
              <a:t>equijoin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with a </a:t>
            </a:r>
            <a:r>
              <a:rPr lang="en-US" sz="2000" b="1" dirty="0" smtClean="0">
                <a:solidFill>
                  <a:schemeClr val="bg2">
                    <a:lumMod val="50000"/>
                  </a:schemeClr>
                </a:solidFill>
              </a:rPr>
              <a:t>join</a:t>
            </a:r>
            <a:r>
              <a:rPr lang="en-US" sz="2000" dirty="0" smtClean="0">
                <a:solidFill>
                  <a:schemeClr val="bg2">
                    <a:lumMod val="50000"/>
                  </a:schemeClr>
                </a:solidFill>
              </a:rPr>
              <a:t> condition containing an equality operator. An </a:t>
            </a:r>
            <a:r>
              <a:rPr lang="en-US" sz="2000" b="1" dirty="0" smtClean="0">
                <a:solidFill>
                  <a:schemeClr val="bg2">
                    <a:lumMod val="50000"/>
                  </a:schemeClr>
                </a:solidFill>
              </a:rPr>
              <a:t>equijoin</a:t>
            </a:r>
            <a:r>
              <a:rPr lang="en-US" sz="2000" dirty="0" smtClean="0">
                <a:solidFill>
                  <a:schemeClr val="bg2">
                    <a:lumMod val="50000"/>
                  </a:schemeClr>
                </a:solidFill>
              </a:rPr>
              <a:t> returns only the rows that have equivalent values for the specified columns. An inner </a:t>
            </a:r>
            <a:r>
              <a:rPr lang="en-US" sz="2000" b="1" dirty="0" smtClean="0">
                <a:solidFill>
                  <a:schemeClr val="bg2">
                    <a:lumMod val="50000"/>
                  </a:schemeClr>
                </a:solidFill>
              </a:rPr>
              <a:t>join</a:t>
            </a:r>
            <a:r>
              <a:rPr lang="en-US" sz="2000" dirty="0" smtClean="0">
                <a:solidFill>
                  <a:schemeClr val="bg2">
                    <a:lumMod val="50000"/>
                  </a:schemeClr>
                </a:solidFill>
              </a:rPr>
              <a:t> is a </a:t>
            </a:r>
            <a:r>
              <a:rPr lang="en-US" sz="2000" b="1" dirty="0" smtClean="0">
                <a:solidFill>
                  <a:schemeClr val="bg2">
                    <a:lumMod val="50000"/>
                  </a:schemeClr>
                </a:solidFill>
              </a:rPr>
              <a:t>join</a:t>
            </a:r>
            <a:r>
              <a:rPr lang="en-US" sz="2000" dirty="0" smtClean="0">
                <a:solidFill>
                  <a:schemeClr val="bg2">
                    <a:lumMod val="50000"/>
                  </a:schemeClr>
                </a:solidFill>
              </a:rPr>
              <a:t> of two or more tables that returns only those rows (compared using a comparison operator) that satisfy the </a:t>
            </a:r>
            <a:r>
              <a:rPr lang="en-US" sz="2000" b="1" dirty="0" smtClean="0">
                <a:solidFill>
                  <a:schemeClr val="bg2">
                    <a:lumMod val="50000"/>
                  </a:schemeClr>
                </a:solidFill>
              </a:rPr>
              <a:t>join</a:t>
            </a:r>
            <a:r>
              <a:rPr lang="en-US" sz="2000" dirty="0" smtClean="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rPr>
                        <a:t>What is 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6345293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itchFamily="34" charset="0"/>
                <a:cs typeface="Arial" pitchFamily="34" charset="0"/>
              </a:rPr>
              <a:t>Entity Relationship Diagram (ER Diagram)</a:t>
            </a:r>
            <a:endParaRPr lang="en-US" dirty="0">
              <a:latin typeface="Arial" pitchFamily="34" charset="0"/>
              <a:cs typeface="Arial" pitchFamily="34" charset="0"/>
            </a:endParaRP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smtClean="0">
                <a:latin typeface="Arial" pitchFamily="34" charset="0"/>
                <a:cs typeface="Arial" pitchFamily="34" charset="0"/>
              </a:rPr>
              <a:t>The basic constructs of  ER Model are</a:t>
            </a:r>
          </a:p>
          <a:p>
            <a:pPr algn="ctr" fontAlgn="base">
              <a:spcBef>
                <a:spcPct val="0"/>
              </a:spcBef>
              <a:spcAft>
                <a:spcPct val="0"/>
              </a:spcAft>
            </a:pPr>
            <a:r>
              <a:rPr lang="en-US" sz="2400"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Attributes</a:t>
            </a:r>
            <a:r>
              <a:rPr lang="en-US" sz="3200" b="1" dirty="0" smtClean="0">
                <a:latin typeface="Arial" pitchFamily="34" charset="0"/>
                <a:cs typeface="Arial" pitchFamily="34" charset="0"/>
              </a:rPr>
              <a:t> </a:t>
            </a:r>
            <a:r>
              <a:rPr lang="en-US" sz="2400" dirty="0">
                <a:latin typeface="Arial" pitchFamily="34" charset="0"/>
                <a:cs typeface="Arial" pitchFamily="34" charset="0"/>
              </a:rPr>
              <a:t>and</a:t>
            </a:r>
            <a:r>
              <a:rPr lang="en-US" sz="3200" b="1" dirty="0" smtClean="0">
                <a:latin typeface="Arial" pitchFamily="34" charset="0"/>
                <a:cs typeface="Arial" pitchFamily="34" charset="0"/>
              </a:rPr>
              <a:t> </a:t>
            </a:r>
            <a:r>
              <a:rPr lang="en-US" sz="3200" b="1" dirty="0" smtClean="0">
                <a:solidFill>
                  <a:srgbClr val="C00000"/>
                </a:solidFill>
                <a:latin typeface="Arial" pitchFamily="34" charset="0"/>
                <a:cs typeface="Arial" pitchFamily="34" charset="0"/>
              </a:rPr>
              <a:t>Relationships</a:t>
            </a:r>
            <a:r>
              <a:rPr lang="en-US" sz="3200" dirty="0" smtClean="0">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t> * </a:t>
            </a:r>
            <a:r>
              <a:rPr lang="en-US" dirty="0">
                <a:solidFill>
                  <a:srgbClr val="0077AA"/>
                </a:solidFill>
                <a:latin typeface="Arial" panose="020B0604020202020204" pitchFamily="34" charset="0"/>
                <a:ea typeface="Times New Roman" panose="02020603050405020304" pitchFamily="18" charset="0"/>
              </a:rPr>
              <a:t>FROM</a:t>
            </a:r>
            <a:r>
              <a:rPr lang="en-US" dirty="0" smtClean="0"/>
              <a:t> EMPLOYEE E, ADDRESS A </a:t>
            </a:r>
            <a:r>
              <a:rPr lang="en-US" dirty="0">
                <a:solidFill>
                  <a:srgbClr val="E0D612"/>
                </a:solidFill>
                <a:latin typeface="Arial" panose="020B0604020202020204" pitchFamily="34" charset="0"/>
                <a:cs typeface="Arial" panose="020B0604020202020204" pitchFamily="34" charset="0"/>
              </a:rPr>
              <a:t>WHERE</a:t>
            </a:r>
            <a:r>
              <a:rPr lang="en-US" dirty="0" smtClean="0"/>
              <a:t> E.ID = A.EMPLOYEEID;</a:t>
            </a:r>
            <a:endParaRPr lang="en-US" dirty="0"/>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smtClean="0">
                <a:latin typeface="Calibri" panose="020F0502020204030204" pitchFamily="34" charset="0"/>
                <a:cs typeface="Calibri" panose="020F0502020204030204" pitchFamily="34" charset="0"/>
              </a:rPr>
              <a:t>Display the department name where less the 3 employees </a:t>
            </a:r>
            <a:r>
              <a:rPr lang="en-IN" sz="1600" smtClean="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20760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smtClean="0">
                <a:solidFill>
                  <a:srgbClr val="DBC04D"/>
                </a:solidFill>
              </a:rPr>
              <a:t>ON Contrition</a:t>
            </a:r>
          </a:p>
          <a:p>
            <a:pPr marL="285750" indent="-285750" algn="just">
              <a:buFont typeface="Arial" panose="020B0604020202020204" pitchFamily="34" charset="0"/>
              <a:buChar char="•"/>
            </a:pPr>
            <a:r>
              <a:rPr lang="en-IN" sz="2000" dirty="0" smtClean="0"/>
              <a:t>When </a:t>
            </a:r>
            <a:r>
              <a:rPr lang="en-IN" sz="2000" dirty="0"/>
              <a:t>this join condition gets applied none of the columns of the relation will get eliminated in the </a:t>
            </a:r>
            <a:r>
              <a:rPr lang="en-IN" sz="2000" dirty="0" smtClean="0"/>
              <a:t>result set.</a:t>
            </a:r>
            <a:endParaRPr lang="en-IN" sz="2000" dirty="0"/>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smtClean="0">
                <a:solidFill>
                  <a:srgbClr val="DBC04D"/>
                </a:solidFill>
              </a:rPr>
              <a:t>USING Attribute </a:t>
            </a:r>
            <a:r>
              <a:rPr lang="en-IN" sz="2000" b="1" i="1" dirty="0">
                <a:solidFill>
                  <a:srgbClr val="DBC04D"/>
                </a:solidFill>
              </a:rPr>
              <a:t>Contrition</a:t>
            </a:r>
            <a:endParaRPr lang="en-IN" sz="2000" dirty="0" smtClean="0"/>
          </a:p>
          <a:p>
            <a:pPr marL="342900" indent="-342900" algn="just">
              <a:buFont typeface="Arial" panose="020B0604020202020204" pitchFamily="34" charset="0"/>
              <a:buChar char="•"/>
            </a:pPr>
            <a:r>
              <a:rPr lang="en-IN" sz="2000" dirty="0" smtClean="0"/>
              <a:t>When </a:t>
            </a:r>
            <a:r>
              <a:rPr lang="en-IN" sz="2000" dirty="0"/>
              <a:t>all the common columns are used in the join predicate then the result would be same as Natural join.</a:t>
            </a:r>
          </a:p>
          <a:p>
            <a:pPr marL="342900" indent="-342900" algn="just">
              <a:buFont typeface="Arial" panose="020B0604020202020204" pitchFamily="34" charset="0"/>
              <a:buChar char="•"/>
            </a:pPr>
            <a:r>
              <a:rPr lang="en-IN" sz="2000" dirty="0"/>
              <a:t>In the </a:t>
            </a:r>
            <a:r>
              <a:rPr lang="en-IN" sz="2000" dirty="0" smtClean="0"/>
              <a:t>result set </a:t>
            </a:r>
            <a:r>
              <a:rPr lang="en-IN" sz="2000" dirty="0"/>
              <a:t>of the join the duplicates of the columns used in the predicate gets eliminated.</a:t>
            </a:r>
          </a:p>
        </p:txBody>
      </p:sp>
    </p:spTree>
    <p:extLst>
      <p:ext uri="{BB962C8B-B14F-4D97-AF65-F5344CB8AC3E}">
        <p14:creationId xmlns:p14="http://schemas.microsoft.com/office/powerpoint/2010/main" xmlns="" val="22731521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a:t>
            </a:r>
            <a:r>
              <a:rPr lang="en-IN" i="1" dirty="0" smtClean="0">
                <a:solidFill>
                  <a:srgbClr val="0083A2"/>
                </a:solidFill>
                <a:latin typeface="Arial" panose="020B0604020202020204" pitchFamily="34" charset="0"/>
                <a:cs typeface="Arial" panose="020B0604020202020204" pitchFamily="34" charset="0"/>
              </a:rPr>
              <a:t>statement.</a:t>
            </a:r>
            <a:endParaRPr lang="en-IN"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smtClean="0">
                <a:latin typeface="Arial" panose="020B0604020202020204" pitchFamily="34" charset="0"/>
                <a:cs typeface="Arial" panose="020B0604020202020204" pitchFamily="34" charset="0"/>
              </a:rPr>
              <a:t>The </a:t>
            </a:r>
            <a:r>
              <a:rPr lang="en-IN" dirty="0">
                <a:latin typeface="Arial" panose="020B0604020202020204" pitchFamily="34" charset="0"/>
                <a:cs typeface="Arial" panose="020B0604020202020204" pitchFamily="34" charset="0"/>
              </a:rPr>
              <a:t>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2214611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smtClean="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smtClean="0">
                <a:latin typeface="Arial" panose="020B0604020202020204" pitchFamily="34" charset="0"/>
                <a:cs typeface="Arial" panose="020B0604020202020204" pitchFamily="34" charset="0"/>
              </a:rPr>
              <a:t> E.ID = Q.EMPLOYEEID;</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smtClean="0">
                <a:latin typeface="Arial" panose="020B0604020202020204" pitchFamily="34" charset="0"/>
                <a:ea typeface="Times New Roman" panose="02020603050405020304" pitchFamily="18"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smtClean="0">
                <a:latin typeface="Arial" panose="020B0604020202020204" pitchFamily="34" charset="0"/>
                <a:ea typeface="Times New Roman" panose="02020603050405020304" pitchFamily="18" charset="0"/>
                <a:cs typeface="Arial" panose="020B0604020202020204" pitchFamily="34" charset="0"/>
              </a:rPr>
              <a:t>CUSTOMER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INNER</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ORD</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USING</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(CUSTID);</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smtClean="0">
                <a:solidFill>
                  <a:srgbClr val="E0D612"/>
                </a:solidFill>
                <a:latin typeface="Arial" panose="020B0604020202020204" pitchFamily="34" charset="0"/>
                <a:cs typeface="Arial" panose="020B0604020202020204" pitchFamily="34" charset="0"/>
              </a:rPr>
              <a:t>ON</a:t>
            </a:r>
            <a:r>
              <a:rPr lang="en-IN" sz="2800" dirty="0" smtClean="0">
                <a:solidFill>
                  <a:srgbClr val="006C86"/>
                </a:solidFill>
                <a:latin typeface="Arial" panose="020B0604020202020204" pitchFamily="34" charset="0"/>
                <a:cs typeface="Arial" panose="020B0604020202020204" pitchFamily="34" charset="0"/>
              </a:rPr>
              <a:t> </a:t>
            </a:r>
            <a:r>
              <a:rPr lang="en-IN" sz="2000" dirty="0" smtClean="0">
                <a:solidFill>
                  <a:srgbClr val="006C86"/>
                </a:solidFill>
                <a:latin typeface="Arial" panose="020B0604020202020204" pitchFamily="34" charset="0"/>
                <a:cs typeface="Arial" panose="020B0604020202020204" pitchFamily="34" charset="0"/>
              </a:rPr>
              <a:t>clause is optional, If not given </a:t>
            </a:r>
            <a:r>
              <a:rPr lang="en-IN" sz="2000" dirty="0" smtClean="0">
                <a:solidFill>
                  <a:srgbClr val="E0D612"/>
                </a:solidFill>
                <a:latin typeface="Arial" panose="020B0604020202020204" pitchFamily="34" charset="0"/>
                <a:cs typeface="Arial" panose="020B0604020202020204" pitchFamily="34" charset="0"/>
              </a:rPr>
              <a:t>INNER</a:t>
            </a:r>
            <a:r>
              <a:rPr lang="en-IN" sz="2000" dirty="0" smtClean="0">
                <a:solidFill>
                  <a:srgbClr val="DD4A68"/>
                </a:solidFill>
                <a:latin typeface="Arial" panose="020B0604020202020204" pitchFamily="34" charset="0"/>
                <a:ea typeface="Times New Roman" panose="02020603050405020304" pitchFamily="18" charset="0"/>
              </a:rPr>
              <a:t> </a:t>
            </a:r>
            <a:r>
              <a:rPr lang="en-IN" sz="2000" dirty="0" smtClean="0">
                <a:solidFill>
                  <a:srgbClr val="E0D612"/>
                </a:solidFill>
                <a:latin typeface="Arial" panose="020B0604020202020204" pitchFamily="34" charset="0"/>
                <a:cs typeface="Arial" panose="020B0604020202020204" pitchFamily="34" charset="0"/>
              </a:rPr>
              <a:t>JOIN </a:t>
            </a:r>
            <a:r>
              <a:rPr lang="en-IN" sz="2000" dirty="0" smtClean="0">
                <a:solidFill>
                  <a:srgbClr val="006C86"/>
                </a:solidFill>
                <a:latin typeface="Arial" panose="020B0604020202020204" pitchFamily="34" charset="0"/>
                <a:cs typeface="Arial" panose="020B0604020202020204" pitchFamily="34" charset="0"/>
              </a:rPr>
              <a:t>works like </a:t>
            </a:r>
            <a:r>
              <a:rPr lang="en-IN" sz="2000" dirty="0" smtClean="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 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a:t>
            </a:r>
            <a:r>
              <a:rPr lang="en-US" sz="2000" dirty="0" smtClean="0">
                <a:solidFill>
                  <a:srgbClr val="0077AA"/>
                </a:solidFill>
                <a:latin typeface="Liberation Mono"/>
              </a:rPr>
              <a:t>table_references&gt; </a:t>
            </a:r>
            <a:r>
              <a:rPr lang="en-US" sz="2000" dirty="0">
                <a:solidFill>
                  <a:srgbClr val="0077AA"/>
                </a:solidFill>
                <a:latin typeface="Liberation Mono"/>
              </a:rPr>
              <a:t>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a:t>
            </a:r>
            <a:r>
              <a:rPr lang="en-IN" sz="2000" dirty="0" smtClean="0">
                <a:solidFill>
                  <a:srgbClr val="FFFF00"/>
                </a:solidFill>
                <a:latin typeface="Arial" panose="020B0604020202020204" pitchFamily="34" charset="0"/>
                <a:cs typeface="Arial" panose="020B0604020202020204" pitchFamily="34" charset="0"/>
              </a:rPr>
              <a:t>name and data </a:t>
            </a:r>
            <a:r>
              <a:rPr lang="en-IN" sz="2000" dirty="0">
                <a:solidFill>
                  <a:srgbClr val="FFFF00"/>
                </a:solidFill>
                <a:latin typeface="Arial" panose="020B0604020202020204" pitchFamily="34" charset="0"/>
                <a:cs typeface="Arial" panose="020B0604020202020204" pitchFamily="34" charset="0"/>
              </a:rPr>
              <a:t>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smtClean="0">
                <a:solidFill>
                  <a:schemeClr val="bg1"/>
                </a:solidFill>
                <a:latin typeface="Arial" panose="020B0604020202020204" pitchFamily="34" charset="0"/>
                <a:cs typeface="Arial" panose="020B0604020202020204" pitchFamily="34" charset="0"/>
              </a:rPr>
              <a:t>If the column-names are not same, then NATURAL JOIN will work as CROSS JOIN.</a:t>
            </a:r>
            <a:endParaRPr lang="en-IN"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76199" y="5068669"/>
            <a:ext cx="6096001" cy="646331"/>
          </a:xfrm>
          <a:prstGeom prst="rect">
            <a:avLst/>
          </a:prstGeom>
        </p:spPr>
        <p:txBody>
          <a:bodyPr wrap="square">
            <a:spAutoFit/>
          </a:bodyPr>
          <a:lstStyle/>
          <a:p>
            <a:r>
              <a:rPr lang="en-US" dirty="0" smtClean="0">
                <a:solidFill>
                  <a:srgbClr val="006C86"/>
                </a:solidFill>
                <a:latin typeface="Arial" pitchFamily="34" charset="0"/>
                <a:cs typeface="Arial" pitchFamily="34" charset="0"/>
              </a:rPr>
              <a:t>A </a:t>
            </a:r>
            <a:r>
              <a:rPr lang="en-US" b="1" dirty="0" smtClean="0">
                <a:solidFill>
                  <a:srgbClr val="C74C49"/>
                </a:solidFill>
                <a:latin typeface="Arial" pitchFamily="34" charset="0"/>
                <a:cs typeface="Arial" pitchFamily="34" charset="0"/>
              </a:rPr>
              <a:t>NATURAL JOIN </a:t>
            </a:r>
            <a:r>
              <a:rPr lang="en-US" dirty="0" smtClean="0">
                <a:solidFill>
                  <a:srgbClr val="006C86"/>
                </a:solidFill>
                <a:latin typeface="Arial" pitchFamily="34" charset="0"/>
                <a:cs typeface="Arial" pitchFamily="34" charset="0"/>
              </a:rPr>
              <a:t>can be used with a </a:t>
            </a:r>
            <a:r>
              <a:rPr lang="en-US" b="1" dirty="0" smtClean="0">
                <a:solidFill>
                  <a:srgbClr val="C74C49"/>
                </a:solidFill>
                <a:latin typeface="Arial" pitchFamily="34" charset="0"/>
                <a:cs typeface="Arial" pitchFamily="34" charset="0"/>
              </a:rPr>
              <a:t>LEFT OUTER</a:t>
            </a:r>
            <a:r>
              <a:rPr lang="en-US" b="1" dirty="0" smtClean="0">
                <a:solidFill>
                  <a:srgbClr val="006C86"/>
                </a:solidFill>
                <a:latin typeface="Arial" pitchFamily="34" charset="0"/>
                <a:cs typeface="Arial" pitchFamily="34" charset="0"/>
              </a:rPr>
              <a:t> join, </a:t>
            </a:r>
            <a:r>
              <a:rPr lang="en-US" dirty="0" smtClean="0">
                <a:solidFill>
                  <a:srgbClr val="006C86"/>
                </a:solidFill>
                <a:latin typeface="Arial" pitchFamily="34" charset="0"/>
                <a:cs typeface="Arial" pitchFamily="34" charset="0"/>
              </a:rPr>
              <a:t>or</a:t>
            </a:r>
            <a:r>
              <a:rPr lang="en-US" b="1" dirty="0" smtClean="0">
                <a:solidFill>
                  <a:srgbClr val="006C86"/>
                </a:solidFill>
                <a:latin typeface="Arial" pitchFamily="34" charset="0"/>
                <a:cs typeface="Arial" pitchFamily="34" charset="0"/>
              </a:rPr>
              <a:t> a </a:t>
            </a:r>
            <a:r>
              <a:rPr lang="en-US" b="1" dirty="0" smtClean="0">
                <a:solidFill>
                  <a:srgbClr val="C74C49"/>
                </a:solidFill>
                <a:latin typeface="Arial" pitchFamily="34" charset="0"/>
                <a:cs typeface="Arial" pitchFamily="34" charset="0"/>
              </a:rPr>
              <a:t>RIGHT OUTER </a:t>
            </a:r>
            <a:r>
              <a:rPr lang="en-US" b="1" dirty="0" smtClean="0">
                <a:solidFill>
                  <a:srgbClr val="006C86"/>
                </a:solidFill>
                <a:latin typeface="Arial" pitchFamily="34" charset="0"/>
                <a:cs typeface="Arial" pitchFamily="34" charset="0"/>
              </a:rPr>
              <a:t>join</a:t>
            </a:r>
            <a:r>
              <a:rPr lang="en-US" dirty="0" smtClean="0">
                <a:solidFill>
                  <a:srgbClr val="006C86"/>
                </a:solidFill>
                <a:latin typeface="Arial" pitchFamily="34" charset="0"/>
                <a:cs typeface="Arial" pitchFamily="34" charset="0"/>
              </a:rPr>
              <a:t>.</a:t>
            </a:r>
            <a:endParaRPr lang="en-US" dirty="0">
              <a:solidFill>
                <a:srgbClr val="006C86"/>
              </a:solidFill>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a:t>
            </a:r>
            <a:r>
              <a:rPr lang="en-US" sz="2600" b="1" dirty="0" smtClean="0">
                <a:solidFill>
                  <a:srgbClr val="527E67"/>
                </a:solidFill>
                <a:latin typeface="Arial" pitchFamily="34" charset="0"/>
                <a:ea typeface="MS Mincho" pitchFamily="49" charset="-128"/>
                <a:cs typeface="Arial" pitchFamily="34" charset="0"/>
              </a:rPr>
              <a:t>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smtClean="0">
                <a:solidFill>
                  <a:srgbClr val="C74C49"/>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smtClean="0">
                <a:solidFill>
                  <a:srgbClr val="C74C49"/>
                </a:solidFill>
                <a:latin typeface="Arial" panose="020B0604020202020204" pitchFamily="34" charset="0"/>
                <a:cs typeface="Arial" panose="020B0604020202020204" pitchFamily="34" charset="0"/>
              </a:rPr>
              <a:t>INNER</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endParaRPr lang="en-IN" dirty="0" smtClean="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smtClean="0">
                  <a:solidFill>
                    <a:srgbClr val="0083A2"/>
                  </a:solidFill>
                </a:rPr>
                <a:t>JOINING CONDITION</a:t>
              </a:r>
              <a:endParaRPr lang="en-IN" sz="1600" dirty="0">
                <a:solidFill>
                  <a:srgbClr val="0083A2"/>
                </a:solidFill>
              </a:endParaRP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smtClean="0">
                <a:solidFill>
                  <a:schemeClr val="bg2">
                    <a:lumMod val="50000"/>
                  </a:schemeClr>
                </a:solidFill>
                <a:latin typeface="Arial" pitchFamily="34" charset="0"/>
                <a:cs typeface="Arial" pitchFamily="34" charset="0"/>
              </a:rPr>
              <a:t>TODO</a:t>
            </a:r>
            <a:endParaRPr lang="en-US" sz="2200" dirty="0">
              <a:solidFill>
                <a:schemeClr val="bg2">
                  <a:lumMod val="50000"/>
                </a:schemeClr>
              </a:solidFill>
              <a:latin typeface="Arial" pitchFamily="34" charset="0"/>
              <a:cs typeface="Arial" pitchFamily="34" charset="0"/>
            </a:endParaRPr>
          </a:p>
        </p:txBody>
      </p:sp>
      <p:sp>
        <p:nvSpPr>
          <p:cNvPr id="4" name="Rectangle 3"/>
          <p:cNvSpPr/>
          <p:nvPr/>
        </p:nvSpPr>
        <p:spPr>
          <a:xfrm>
            <a:off x="142844" y="357166"/>
            <a:ext cx="6858048" cy="430887"/>
          </a:xfrm>
          <a:prstGeom prst="rect">
            <a:avLst/>
          </a:prstGeom>
        </p:spPr>
        <p:txBody>
          <a:bodyPr wrap="square">
            <a:spAutoFit/>
          </a:bodyPr>
          <a:lstStyle/>
          <a:p>
            <a:r>
              <a:rPr lang="en-US" sz="2200" dirty="0" smtClean="0">
                <a:solidFill>
                  <a:schemeClr val="accent4">
                    <a:lumMod val="50000"/>
                  </a:schemeClr>
                </a:solidFill>
                <a:latin typeface="Arial" pitchFamily="34" charset="0"/>
                <a:cs typeface="Arial" pitchFamily="34" charset="0"/>
              </a:rPr>
              <a:t>The ON clause is required for a right or left outer join.</a:t>
            </a:r>
            <a:endParaRPr lang="en-US" sz="2200" dirty="0">
              <a:solidFill>
                <a:schemeClr val="accent4">
                  <a:lumMod val="5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rPr>
              <a:t> FROM </a:t>
            </a:r>
            <a:r>
              <a:rPr lang="en-US" dirty="0" smtClean="0">
                <a:solidFill>
                  <a:srgbClr val="000000"/>
                </a:solidFill>
                <a:latin typeface="Arial" panose="020B0604020202020204" pitchFamily="34" charset="0"/>
                <a:ea typeface="Times New Roman" panose="02020603050405020304" pitchFamily="18" charset="0"/>
              </a:rPr>
              <a:t>ORDER</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smtClean="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smtClean="0">
                <a:solidFill>
                  <a:srgbClr val="0077AA"/>
                </a:solidFill>
                <a:latin typeface="Arial" panose="020B0604020202020204" pitchFamily="34" charset="0"/>
                <a:ea typeface="Times New Roman" panose="02020603050405020304" pitchFamily="18" charset="0"/>
              </a:rPr>
              <a:t> </a:t>
            </a:r>
            <a:r>
              <a:rPr lang="en-US" dirty="0" smtClean="0">
                <a:solidFill>
                  <a:srgbClr val="000000"/>
                </a:solidFill>
                <a:latin typeface="Arial" panose="020B0604020202020204" pitchFamily="34" charset="0"/>
                <a:ea typeface="Times New Roman" panose="02020603050405020304" pitchFamily="18" charset="0"/>
              </a:rPr>
              <a:t>EMPLOYEE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smtClean="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smtClean="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smtClean="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ORDER </a:t>
            </a:r>
            <a:r>
              <a:rPr lang="en-IN" sz="1600" dirty="0" smtClean="0">
                <a:solidFill>
                  <a:srgbClr val="E0D612"/>
                </a:solidFill>
                <a:latin typeface="Arial" panose="020B0604020202020204" pitchFamily="34" charset="0"/>
                <a:cs typeface="Arial" panose="020B0604020202020204" pitchFamily="34" charset="0"/>
              </a:rPr>
              <a:t>RIGHT</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OUTER</a:t>
            </a:r>
            <a:r>
              <a:rPr lang="en-IN" dirty="0" smtClean="0">
                <a:solidFill>
                  <a:srgbClr val="DD4A68"/>
                </a:solidFill>
                <a:latin typeface="Arial" panose="020B0604020202020204" pitchFamily="34" charset="0"/>
                <a:ea typeface="Times New Roman" panose="02020603050405020304" pitchFamily="18" charset="0"/>
              </a:rPr>
              <a:t> </a:t>
            </a:r>
            <a:r>
              <a:rPr lang="en-IN" sz="1600" dirty="0" smtClean="0">
                <a:solidFill>
                  <a:srgbClr val="E0D612"/>
                </a:solidFill>
                <a:latin typeface="Arial" panose="020B0604020202020204" pitchFamily="34" charset="0"/>
                <a:cs typeface="Arial" panose="020B0604020202020204" pitchFamily="34" charset="0"/>
              </a:rPr>
              <a:t>JOIN</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EMPLOYEE</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ON </a:t>
            </a:r>
            <a:r>
              <a:rPr lang="en-US" dirty="0" smtClean="0"/>
              <a:t>ON E.ID = O.EMPLOYEEID</a:t>
            </a:r>
            <a:r>
              <a:rPr lang="en-IN" dirty="0" smtClean="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50108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a:t>
            </a:r>
            <a:r>
              <a:rPr lang="en-US" sz="3200" b="1" i="1" dirty="0" smtClean="0">
                <a:solidFill>
                  <a:srgbClr val="FFFF00"/>
                </a:solidFill>
                <a:latin typeface="Arial" pitchFamily="34" charset="0"/>
                <a:cs typeface="Arial" pitchFamily="34" charset="0"/>
              </a:rPr>
              <a:t>Right </a:t>
            </a:r>
            <a:r>
              <a:rPr lang="en-US" sz="3200" b="1" i="1" dirty="0">
                <a:solidFill>
                  <a:srgbClr val="FFFF00"/>
                </a:solidFill>
                <a:latin typeface="Arial" pitchFamily="34" charset="0"/>
                <a:cs typeface="Arial" pitchFamily="34" charset="0"/>
              </a:rPr>
              <a:t>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 </a:t>
            </a:r>
            <a:r>
              <a:rPr lang="en-IN" dirty="0" smtClean="0">
                <a:solidFill>
                  <a:srgbClr val="DD4A68"/>
                </a:solidFill>
                <a:latin typeface="Arial" panose="020B0604020202020204" pitchFamily="34" charset="0"/>
                <a:ea typeface="Times New Roman" panose="02020603050405020304" pitchFamily="18" charset="0"/>
              </a:rPr>
              <a:t>USING</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ea typeface="Times New Roman" panose="02020603050405020304" pitchFamily="18" charset="0"/>
              </a:rPr>
              <a:t>DEPTNO</a:t>
            </a:r>
            <a:r>
              <a:rPr lang="en-IN" dirty="0" smtClean="0">
                <a:solidFill>
                  <a:schemeClr val="bg1">
                    <a:lumMod val="65000"/>
                  </a:schemeClr>
                </a:solidFill>
                <a:latin typeface="Arial" panose="020B0604020202020204" pitchFamily="34" charset="0"/>
                <a:ea typeface="Times New Roman" panose="02020603050405020304" pitchFamily="18" charset="0"/>
              </a:rPr>
              <a:t>)</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smtClean="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smtClean="0">
                <a:solidFill>
                  <a:srgbClr val="C74C49"/>
                </a:solidFill>
                <a:latin typeface="Arial" panose="020B0604020202020204" pitchFamily="34" charset="0"/>
                <a:cs typeface="Arial" panose="020B0604020202020204" pitchFamily="34" charset="0"/>
              </a:rPr>
              <a:t>SELF</a:t>
            </a:r>
            <a:r>
              <a:rPr lang="en-IN" dirty="0" smtClean="0">
                <a:latin typeface="Arial" panose="020B0604020202020204" pitchFamily="34" charset="0"/>
                <a:cs typeface="Arial" panose="020B0604020202020204" pitchFamily="34" charset="0"/>
              </a:rPr>
              <a:t> </a:t>
            </a:r>
            <a:r>
              <a:rPr lang="en-IN" dirty="0" smtClean="0">
                <a:solidFill>
                  <a:srgbClr val="C74C49"/>
                </a:solidFill>
                <a:latin typeface="Arial" panose="020B0604020202020204" pitchFamily="34" charset="0"/>
                <a:cs typeface="Arial" panose="020B0604020202020204" pitchFamily="34" charset="0"/>
              </a:rPr>
              <a:t>JOIN</a:t>
            </a:r>
            <a:r>
              <a:rPr lang="en-IN" dirty="0" smtClean="0">
                <a:latin typeface="Arial" panose="020B0604020202020204" pitchFamily="34" charset="0"/>
                <a:cs typeface="Arial" panose="020B0604020202020204" pitchFamily="34" charset="0"/>
              </a:rPr>
              <a:t> is </a:t>
            </a:r>
            <a:r>
              <a:rPr lang="en-IN" dirty="0">
                <a:latin typeface="Arial" panose="020B0604020202020204" pitchFamily="34" charset="0"/>
                <a:cs typeface="Arial" panose="020B0604020202020204" pitchFamily="34" charset="0"/>
              </a:rPr>
              <a:t>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smtClean="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smtClean="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smtClean="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smtClean="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smtClean="0">
                <a:latin typeface="Arial" pitchFamily="34" charset="0"/>
                <a:cs typeface="Arial" pitchFamily="34" charset="0"/>
              </a:rPr>
              <a:t>In relation to a database , an entity is a </a:t>
            </a:r>
            <a:r>
              <a:rPr lang="en-US" sz="2800" b="1" dirty="0" smtClean="0">
                <a:solidFill>
                  <a:srgbClr val="C00000"/>
                </a:solidFill>
                <a:latin typeface="Arial" pitchFamily="34" charset="0"/>
                <a:cs typeface="Arial" pitchFamily="34" charset="0"/>
              </a:rPr>
              <a:t>person</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place</a:t>
            </a:r>
            <a:r>
              <a:rPr lang="en-US" sz="2800" b="1" dirty="0" smtClean="0">
                <a:latin typeface="Arial" pitchFamily="34" charset="0"/>
                <a:cs typeface="Arial" pitchFamily="34" charset="0"/>
              </a:rPr>
              <a:t>, </a:t>
            </a:r>
            <a:r>
              <a:rPr lang="en-US" sz="2400" dirty="0">
                <a:latin typeface="Arial" pitchFamily="34" charset="0"/>
                <a:cs typeface="Arial" pitchFamily="34" charset="0"/>
              </a:rPr>
              <a:t>or</a:t>
            </a:r>
            <a:r>
              <a:rPr lang="en-US" sz="2800" b="1" dirty="0" smtClean="0">
                <a:latin typeface="Arial" pitchFamily="34" charset="0"/>
                <a:cs typeface="Arial" pitchFamily="34" charset="0"/>
              </a:rPr>
              <a:t> </a:t>
            </a:r>
            <a:r>
              <a:rPr lang="en-US" sz="2800" b="1" dirty="0" smtClean="0">
                <a:solidFill>
                  <a:srgbClr val="C00000"/>
                </a:solidFill>
                <a:latin typeface="Arial" pitchFamily="34" charset="0"/>
                <a:cs typeface="Arial" pitchFamily="34" charset="0"/>
              </a:rPr>
              <a:t>thing</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about which data can be stored.</a:t>
            </a:r>
            <a:endParaRPr lang="en-US" sz="2400" dirty="0">
              <a:latin typeface="Arial" pitchFamily="34" charset="0"/>
              <a:cs typeface="Arial" pitchFamily="34" charset="0"/>
            </a:endParaRP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smtClean="0">
                <a:solidFill>
                  <a:srgbClr val="FFFF00"/>
                </a:solidFill>
                <a:latin typeface="Arial" pitchFamily="34" charset="0"/>
                <a:cs typeface="Arial" pitchFamily="34" charset="0"/>
              </a:rPr>
              <a:t>Entity</a:t>
            </a:r>
            <a:endParaRPr lang="en-US" sz="3600" b="1" i="1" dirty="0">
              <a:solidFill>
                <a:srgbClr val="FFFF00"/>
              </a:solidFill>
              <a:latin typeface="Arial" pitchFamily="34" charset="0"/>
              <a:cs typeface="Arial" pitchFamily="34" charset="0"/>
            </a:endParaRP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a:t>
            </a:r>
            <a:r>
              <a:rPr lang="en-IN" dirty="0" smtClean="0">
                <a:latin typeface="Arial" panose="020B0604020202020204" pitchFamily="34" charset="0"/>
                <a:cs typeface="Arial" panose="020B0604020202020204" pitchFamily="34" charset="0"/>
              </a:rPr>
              <a:t>sets.</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EMP </a:t>
            </a:r>
            <a:r>
              <a:rPr lang="en-IN" dirty="0" smtClean="0">
                <a:solidFill>
                  <a:srgbClr val="DD4A68"/>
                </a:solidFill>
                <a:latin typeface="Arial" panose="020B0604020202020204" pitchFamily="34" charset="0"/>
                <a:ea typeface="Times New Roman" panose="02020603050405020304" pitchFamily="18" charset="0"/>
              </a:rPr>
              <a:t>LIMIT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smtClean="0">
                <a:latin typeface="Arial" panose="020B0604020202020204" pitchFamily="34" charset="0"/>
                <a:cs typeface="Arial" panose="020B0604020202020204" pitchFamily="34" charset="0"/>
              </a:rPr>
              <a:t>DEPTNO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smtClean="0">
                <a:latin typeface="Arial" panose="020B0604020202020204" pitchFamily="34" charset="0"/>
                <a:cs typeface="Arial" panose="020B0604020202020204" pitchFamily="34" charset="0"/>
              </a:rPr>
              <a:t>DEPT </a:t>
            </a:r>
            <a:r>
              <a:rPr lang="en-IN" dirty="0" smtClean="0">
                <a:solidFill>
                  <a:srgbClr val="DD4A68"/>
                </a:solidFill>
                <a:latin typeface="Arial" panose="020B0604020202020204" pitchFamily="34" charset="0"/>
                <a:ea typeface="Times New Roman" panose="02020603050405020304" pitchFamily="18" charset="0"/>
              </a:rPr>
              <a:t>LIMIT 1</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'EMP</a:t>
            </a:r>
            <a:r>
              <a:rPr lang="en-IN" dirty="0">
                <a:latin typeface="Arial" panose="020B0604020202020204" pitchFamily="34" charset="0"/>
                <a:cs typeface="Arial" panose="020B0604020202020204" pitchFamily="34" charset="0"/>
              </a:rPr>
              <a:t>' as 'Table Name',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'DEPT</a:t>
            </a:r>
            <a:r>
              <a:rPr lang="en-IN" dirty="0">
                <a:latin typeface="Arial" panose="020B0604020202020204" pitchFamily="34" charset="0"/>
                <a:cs typeface="Arial" panose="020B0604020202020204" pitchFamily="34" charset="0"/>
              </a:rPr>
              <a: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smtClean="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'BONUS</a:t>
            </a:r>
            <a:r>
              <a:rPr lang="en-IN" dirty="0">
                <a:latin typeface="Arial" panose="020B0604020202020204" pitchFamily="34" charset="0"/>
                <a:cs typeface="Arial" panose="020B0604020202020204" pitchFamily="34" charset="0"/>
              </a:rPr>
              <a:t>', count(*)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a:t>
            </a:r>
            <a:r>
              <a:rPr lang="en-IN" dirty="0" smtClean="0"/>
              <a:t>behaviour </a:t>
            </a:r>
            <a:r>
              <a:rPr lang="en-IN" dirty="0"/>
              <a:t>for UNION is that duplicate rows are removed from the result.</a:t>
            </a: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smtClean="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a:t>
            </a:r>
            <a:endParaRPr lang="en-US" dirty="0">
              <a:solidFill>
                <a:srgbClr val="E01E1E"/>
              </a:solidFill>
              <a:latin typeface="Consolas" panose="020B0609020204030204" pitchFamily="49" charset="0"/>
            </a:endParaRP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xmlns=""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OLDBOOK </a:t>
            </a:r>
            <a:r>
              <a:rPr lang="en-US" dirty="0" smtClean="0">
                <a:solidFill>
                  <a:srgbClr val="E0D612"/>
                </a:solidFill>
                <a:latin typeface="Arial" panose="020B0604020202020204" pitchFamily="34" charset="0"/>
                <a:cs typeface="Arial" panose="020B0604020202020204" pitchFamily="34" charset="0"/>
              </a:rPr>
              <a:t>UNION ALL</a:t>
            </a:r>
            <a:r>
              <a:rPr lang="en-US" dirty="0" smtClean="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smtClean="0">
                <a:latin typeface="Arial" panose="020B0604020202020204" pitchFamily="34" charset="0"/>
                <a:cs typeface="Arial" panose="020B0604020202020204" pitchFamily="34" charset="0"/>
              </a:rPr>
              <a:t> * </a:t>
            </a:r>
            <a:r>
              <a:rPr lang="en-US" dirty="0" smtClean="0">
                <a:solidFill>
                  <a:srgbClr val="0077AA"/>
                </a:solidFill>
                <a:latin typeface="Arial" panose="020B0604020202020204" pitchFamily="34" charset="0"/>
                <a:ea typeface="Times New Roman" panose="02020603050405020304" pitchFamily="18" charset="0"/>
              </a:rPr>
              <a:t>FROM</a:t>
            </a:r>
            <a:r>
              <a:rPr lang="en-US" dirty="0" smtClean="0">
                <a:latin typeface="Arial" panose="020B0604020202020204" pitchFamily="34" charset="0"/>
                <a:cs typeface="Arial" panose="020B0604020202020204" pitchFamily="34" charset="0"/>
              </a:rPr>
              <a:t> NEWBOOK;</a:t>
            </a:r>
            <a:endParaRPr lang="en-US"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xmlns=""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UNION ALL</a:t>
            </a:r>
            <a:endParaRPr lang="en-US" dirty="0">
              <a:solidFill>
                <a:srgbClr val="E01E1E"/>
              </a:solidFill>
              <a:latin typeface="Consolas" panose="020B0609020204030204" pitchFamily="49" charset="0"/>
            </a:endParaRP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xmlns=""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xmlns=""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r>
              <a:rPr lang="en-IN" dirty="0" smtClean="0">
                <a:latin typeface="Arial" panose="020B0604020202020204" pitchFamily="34" charset="0"/>
                <a:cs typeface="Arial" panose="020B0604020202020204" pitchFamily="34" charset="0"/>
              </a:rPr>
              <a:t>.</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solidFill>
                  <a:srgbClr val="000000"/>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OLDBOOK O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rPr>
              <a:t>SELECT</a:t>
            </a:r>
            <a:r>
              <a:rPr lang="en-US" dirty="0" smtClean="0">
                <a:solidFill>
                  <a:srgbClr val="000000"/>
                </a:solidFill>
                <a:latin typeface="Arial" panose="020B0604020202020204" pitchFamily="34" charset="0"/>
                <a:ea typeface="Times New Roman" panose="02020603050405020304" pitchFamily="18"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smtClean="0"/>
              <a:t>NEWBOOK N </a:t>
            </a:r>
            <a:r>
              <a:rPr lang="en-IN" dirty="0" smtClean="0">
                <a:solidFill>
                  <a:srgbClr val="0077AA"/>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a:t>
            </a:r>
            <a:r>
              <a:rPr lang="en-US" dirty="0" smtClean="0"/>
              <a:t>O.ID = N.ID AND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xmlns=""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INTERSECT</a:t>
            </a:r>
            <a:endParaRPr lang="en-US" dirty="0">
              <a:solidFill>
                <a:srgbClr val="E01E1E"/>
              </a:solidFill>
              <a:latin typeface="Consolas" panose="020B0609020204030204" pitchFamily="49" charset="0"/>
            </a:endParaRP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xmlns=""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r>
            </a:tbl>
          </a:graphicData>
        </a:graphic>
      </p:graphicFrame>
    </p:spTree>
    <p:extLst>
      <p:ext uri="{BB962C8B-B14F-4D97-AF65-F5344CB8AC3E}">
        <p14:creationId xmlns:p14="http://schemas.microsoft.com/office/powerpoint/2010/main" xmlns=""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endParaRPr lang="en-IN" dirty="0" smtClean="0">
              <a:latin typeface="Arial" panose="020B0604020202020204" pitchFamily="34" charset="0"/>
              <a:cs typeface="Arial" panose="020B0604020202020204" pitchFamily="34" charset="0"/>
            </a:endParaRP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xmlns=""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gridCol w="1955800"/>
              </a:tblGrid>
              <a:tr h="370490">
                <a:tc gridSpan="2">
                  <a:txBody>
                    <a:bodyPr/>
                    <a:lstStyle/>
                    <a:p>
                      <a:pPr algn="ctr">
                        <a:lnSpc>
                          <a:spcPct val="107000"/>
                        </a:lnSpc>
                        <a:spcAft>
                          <a:spcPts val="0"/>
                        </a:spcAft>
                      </a:pPr>
                      <a:r>
                        <a:rPr lang="en-US" sz="1500" dirty="0" smtClean="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r h="296453">
                <a:tc>
                  <a:txBody>
                    <a:bodyPr/>
                    <a:lstStyle/>
                    <a:p>
                      <a:pPr algn="ctr">
                        <a:lnSpc>
                          <a:spcPct val="107000"/>
                        </a:lnSpc>
                        <a:spcAft>
                          <a:spcPts val="0"/>
                        </a:spcAft>
                      </a:pPr>
                      <a:r>
                        <a:rPr lang="en-US" sz="1400" dirty="0" smtClean="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smtClean="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xmlns=""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gridCol w="2128873"/>
              </a:tblGrid>
              <a:tr h="393856">
                <a:tc gridSpan="2">
                  <a:txBody>
                    <a:bodyPr/>
                    <a:lstStyle/>
                    <a:p>
                      <a:pPr algn="ctr">
                        <a:lnSpc>
                          <a:spcPct val="107000"/>
                        </a:lnSpc>
                        <a:spcAft>
                          <a:spcPts val="0"/>
                        </a:spcAft>
                      </a:pPr>
                      <a:r>
                        <a:rPr lang="en-US" sz="1600" dirty="0" smtClean="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smtClean="0">
                <a:solidFill>
                  <a:srgbClr val="E01E1E"/>
                </a:solidFill>
                <a:latin typeface="Consolas" panose="020B0609020204030204" pitchFamily="49" charset="0"/>
              </a:rPr>
              <a:t>MINUS</a:t>
            </a:r>
            <a:endParaRPr lang="en-US" dirty="0">
              <a:solidFill>
                <a:srgbClr val="E01E1E"/>
              </a:solidFill>
              <a:latin typeface="Consolas" panose="020B0609020204030204" pitchFamily="49" charset="0"/>
            </a:endParaRP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xmlns=""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OLDBOOK O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smtClean="0">
                <a:latin typeface="Arial" panose="020B0604020202020204" pitchFamily="34" charset="0"/>
                <a:cs typeface="Arial" panose="020B0604020202020204" pitchFamily="34" charset="0"/>
              </a:rPr>
              <a:t> </a:t>
            </a:r>
            <a:r>
              <a:rPr lang="en-IN" b="1" dirty="0" smtClean="0">
                <a:solidFill>
                  <a:srgbClr val="E0D612"/>
                </a:solidFill>
                <a:latin typeface="Arial" panose="020B0604020202020204" pitchFamily="34" charset="0"/>
                <a:cs typeface="Arial" panose="020B0604020202020204" pitchFamily="34" charset="0"/>
              </a:rPr>
              <a:t>EXISTS</a:t>
            </a:r>
            <a:r>
              <a:rPr lang="en-IN" b="1" dirty="0" smtClean="0">
                <a:latin typeface="Arial" panose="020B0604020202020204" pitchFamily="34" charset="0"/>
                <a:cs typeface="Arial" panose="020B0604020202020204" pitchFamily="34" charset="0"/>
              </a:rPr>
              <a:t> </a:t>
            </a:r>
            <a:r>
              <a:rPr lang="en-IN" dirty="0" smtClean="0">
                <a:solidFill>
                  <a:schemeClr val="bg1">
                    <a:lumMod val="65000"/>
                  </a:schemeClr>
                </a:solidFill>
                <a:latin typeface="Arial" panose="020B0604020202020204" pitchFamily="34" charset="0"/>
                <a:cs typeface="Arial" panose="020B0604020202020204" pitchFamily="34" charset="0"/>
              </a:rPr>
              <a:t>(</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 </a:t>
            </a:r>
            <a:r>
              <a:rPr lang="en-US"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cs typeface="Arial" panose="020B0604020202020204" pitchFamily="34" charset="0"/>
              </a:rPr>
              <a:t>O.ID = N.ID </a:t>
            </a:r>
            <a:r>
              <a:rPr lang="en-US" dirty="0" smtClean="0">
                <a:solidFill>
                  <a:schemeClr val="accent5">
                    <a:lumMod val="50000"/>
                  </a:schemeClr>
                </a:solidFill>
                <a:latin typeface="Arial" panose="020B0604020202020204" pitchFamily="34" charset="0"/>
                <a:cs typeface="Arial" panose="020B0604020202020204" pitchFamily="34" charset="0"/>
              </a:rPr>
              <a:t>AND</a:t>
            </a:r>
            <a:r>
              <a:rPr lang="en-US" dirty="0" smtClean="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smtClean="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a:t>
            </a:r>
            <a:r>
              <a:rPr lang="en-US" dirty="0" smtClean="0">
                <a:latin typeface="Arial" panose="020B0604020202020204" pitchFamily="34" charset="0"/>
                <a:cs typeface="Arial" panose="020B0604020202020204" pitchFamily="34" charset="0"/>
              </a:rPr>
              <a:t>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smtClean="0">
                <a:solidFill>
                  <a:schemeClr val="bg1">
                    <a:lumMod val="65000"/>
                  </a:schemeClr>
                </a:solidFill>
                <a:latin typeface="Arial" panose="020B0604020202020204" pitchFamily="34" charset="0"/>
                <a:cs typeface="Arial" panose="020B0604020202020204" pitchFamily="34" charset="0"/>
              </a:rPr>
              <a:t>)</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xmlns=""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gridCol w="1917065"/>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smtClean="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xmlns=""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LIKE STATEMENT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Tree>
    <p:extLst>
      <p:ext uri="{BB962C8B-B14F-4D97-AF65-F5344CB8AC3E}">
        <p14:creationId xmlns:p14="http://schemas.microsoft.com/office/powerpoint/2010/main" xmlns="" val="18921880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a:t>
            </a:r>
            <a:r>
              <a:rPr lang="en-US" sz="4800" i="1" dirty="0" smtClean="0">
                <a:solidFill>
                  <a:srgbClr val="DC525C"/>
                </a:solidFill>
                <a:latin typeface="Segoe UI Light" panose="020B0502040204020203" pitchFamily="34" charset="0"/>
                <a:cs typeface="Segoe UI Light" panose="020B0502040204020203" pitchFamily="34" charset="0"/>
              </a:rPr>
              <a:t>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smtClean="0">
                <a:solidFill>
                  <a:srgbClr val="2658E6"/>
                </a:solidFill>
              </a:rPr>
              <a:t> MEMORY tables are visible to another client, but TEMPORARY tables are not visible to another client.</a:t>
            </a:r>
            <a:endParaRPr lang="en-IN" sz="2000" dirty="0">
              <a:solidFill>
                <a:srgbClr val="2658E6"/>
              </a:solidFill>
            </a:endParaRPr>
          </a:p>
        </p:txBody>
      </p:sp>
    </p:spTree>
    <p:extLst>
      <p:ext uri="{BB962C8B-B14F-4D97-AF65-F5344CB8AC3E}">
        <p14:creationId xmlns:p14="http://schemas.microsoft.com/office/powerpoint/2010/main" xmlns="" val="4148665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a:t>
            </a:r>
            <a:r>
              <a:rPr lang="en-IN" dirty="0" smtClean="0">
                <a:latin typeface="Arial" panose="020B0604020202020204" pitchFamily="34" charset="0"/>
                <a:cs typeface="Arial" panose="020B0604020202020204" pitchFamily="34" charset="0"/>
              </a:rPr>
              <a:t>table.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smtClean="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a:t>
            </a:r>
            <a:r>
              <a:rPr lang="en-IN" dirty="0" smtClean="0">
                <a:latin typeface="Arial" panose="020B0604020202020204" pitchFamily="34" charset="0"/>
                <a:cs typeface="Arial" panose="020B0604020202020204" pitchFamily="34" charset="0"/>
              </a:rPr>
              <a:t>VIEWS.</a:t>
            </a:r>
          </a:p>
          <a:p>
            <a:pPr marL="342900" indent="-342900">
              <a:buFont typeface="Arial" panose="020B0604020202020204" pitchFamily="34" charset="0"/>
              <a:buChar char="•"/>
            </a:pPr>
            <a:r>
              <a:rPr lang="en-IN" dirty="0" smtClean="0">
                <a:latin typeface="Arial" panose="020B0604020202020204" pitchFamily="34" charset="0"/>
                <a:cs typeface="Arial" panose="020B0604020202020204" pitchFamily="34" charset="0"/>
              </a:rPr>
              <a:t>You </a:t>
            </a:r>
            <a:r>
              <a:rPr lang="en-IN" dirty="0">
                <a:latin typeface="Arial" panose="020B0604020202020204" pitchFamily="34" charset="0"/>
                <a:cs typeface="Arial" panose="020B0604020202020204" pitchFamily="34" charset="0"/>
              </a:rPr>
              <a:t>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a:t>
            </a:r>
            <a:r>
              <a:rPr lang="en-IN" dirty="0" smtClean="0">
                <a:latin typeface="Arial" panose="020B0604020202020204" pitchFamily="34" charset="0"/>
                <a:cs typeface="Arial" panose="020B0604020202020204" pitchFamily="34" charset="0"/>
              </a:rPr>
              <a:t>TEMPORARY table with the same name as the original can be useful when you want to try some statements that modify the contents of the table, without changing the original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2094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9208052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a:t>
            </a:r>
            <a:r>
              <a:rPr lang="en-US" sz="4800" dirty="0" smtClean="0">
                <a:solidFill>
                  <a:srgbClr val="DC525C"/>
                </a:solidFill>
                <a:latin typeface="Segoe UI Light" panose="020B0502040204020203" pitchFamily="34" charset="0"/>
                <a:cs typeface="Segoe UI Light" panose="020B0502040204020203" pitchFamily="34" charset="0"/>
              </a:rPr>
              <a:t>SELECT STATEMENT</a:t>
            </a:r>
          </a:p>
        </p:txBody>
      </p:sp>
    </p:spTree>
    <p:extLst>
      <p:ext uri="{BB962C8B-B14F-4D97-AF65-F5344CB8AC3E}">
        <p14:creationId xmlns:p14="http://schemas.microsoft.com/office/powerpoint/2010/main" xmlns="" val="512018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1+1 R1, ENAME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a:t>
            </a:r>
            <a:r>
              <a:rPr lang="en-IN" dirty="0" smtClean="0">
                <a:solidFill>
                  <a:srgbClr val="0077AA"/>
                </a:solidFill>
                <a:latin typeface="Arial" panose="020B0604020202020204" pitchFamily="34" charset="0"/>
                <a:ea typeface="Times New Roman" panose="02020603050405020304" pitchFamily="18" charset="0"/>
              </a:rPr>
              <a:t>TABLE </a:t>
            </a:r>
            <a:r>
              <a:rPr lang="en-IN" dirty="0" smtClean="0">
                <a:latin typeface="Arial" panose="020B0604020202020204" pitchFamily="34" charset="0"/>
                <a:cs typeface="Arial" panose="020B0604020202020204" pitchFamily="34" charset="0"/>
              </a:rPr>
              <a:t>E </a:t>
            </a:r>
            <a:r>
              <a:rPr lang="en-IN" dirty="0" smtClean="0">
                <a:latin typeface="Arial" panose="020B0604020202020204" pitchFamily="34" charset="0"/>
                <a:ea typeface="Times New Roman" panose="02020603050405020304" pitchFamily="18" charset="0"/>
              </a:rPr>
              <a:t>AS</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a:t>
            </a:r>
            <a:r>
              <a:rPr lang="en-IN" dirty="0" smtClean="0">
                <a:solidFill>
                  <a:srgbClr val="DD4A68"/>
                </a:solidFill>
                <a:latin typeface="Arial" panose="020B0604020202020204" pitchFamily="34" charset="0"/>
                <a:ea typeface="Times New Roman" panose="02020603050405020304" pitchFamily="18" charset="0"/>
              </a:rPr>
              <a:t> 1=2</a:t>
            </a:r>
            <a:r>
              <a:rPr lang="en-IN" dirty="0">
                <a:latin typeface="Arial" panose="020B0604020202020204" pitchFamily="34" charset="0"/>
                <a:cs typeface="Arial" panose="020B0604020202020204" pitchFamily="34" charset="0"/>
              </a:rPr>
              <a:t>;</a:t>
            </a:r>
            <a:endParaRPr lang="en-IN" dirty="0" smtClean="0">
              <a:latin typeface="Arial" panose="020B0604020202020204" pitchFamily="34" charset="0"/>
              <a:cs typeface="Arial" panose="020B0604020202020204" pitchFamily="34" charset="0"/>
            </a:endParaRP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a:t>
            </a:r>
            <a:r>
              <a:rPr lang="en-IN" dirty="0" smtClean="0">
                <a:latin typeface="Arial" panose="020B0604020202020204" pitchFamily="34" charset="0"/>
                <a:cs typeface="Arial" panose="020B0604020202020204" pitchFamily="34" charset="0"/>
              </a:rPr>
              <a:t>.... FOR UPDATE.</a:t>
            </a:r>
          </a:p>
          <a:p>
            <a:r>
              <a:rPr lang="en-IN" dirty="0" smtClean="0">
                <a:latin typeface="Arial" panose="020B0604020202020204" pitchFamily="34" charset="0"/>
                <a:cs typeface="Arial" panose="020B0604020202020204" pitchFamily="34" charset="0"/>
              </a:rPr>
              <a:t>If </a:t>
            </a:r>
            <a:r>
              <a:rPr lang="en-IN" dirty="0">
                <a:latin typeface="Arial" panose="020B0604020202020204" pitchFamily="34" charset="0"/>
                <a:cs typeface="Arial" panose="020B0604020202020204" pitchFamily="34" charset="0"/>
              </a:rPr>
              <a:t>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smtClean="0">
                <a:latin typeface="Arial" panose="020B0604020202020204" pitchFamily="34" charset="0"/>
                <a:cs typeface="Arial" panose="020B0604020202020204" pitchFamily="34" charset="0"/>
              </a:rPr>
              <a:t>By default, this statement does not copy all column attributes such as AUTO_INCREMET</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8656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Commit and Rollback</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89053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START TRANSACTION READ ONLY;</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INSERT DEPT values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smtClean="0">
                <a:latin typeface="Arial" panose="020B0604020202020204" pitchFamily="34" charset="0"/>
                <a:cs typeface="Arial" panose="020B0604020202020204" pitchFamily="34" charset="0"/>
              </a:rPr>
              <a:t>COMMIT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smtClean="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(60,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HRD', </a:t>
            </a:r>
            <a:r>
              <a:rPr lang="en-IN" sz="1600" dirty="0">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a:t>
            </a:r>
            <a:r>
              <a:rPr lang="en-IN" dirty="0" smtClean="0">
                <a:solidFill>
                  <a:srgbClr val="298AE5"/>
                </a:solidFill>
                <a:latin typeface="Arial" panose="020B0604020202020204" pitchFamily="34" charset="0"/>
                <a:cs typeface="Arial" panose="020B0604020202020204" pitchFamily="34" charset="0"/>
              </a:rPr>
              <a:t>}    0 - </a:t>
            </a:r>
            <a:r>
              <a:rPr lang="en-US" dirty="0" smtClean="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xmlns="" val="5565620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INSERT ROWS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a:t>
            </a:r>
            <a:r>
              <a:rPr lang="en-IN" dirty="0" smtClean="0">
                <a:latin typeface="Arial" panose="020B0604020202020204" pitchFamily="34" charset="0"/>
                <a:cs typeface="Arial" panose="020B0604020202020204" pitchFamily="34" charset="0"/>
              </a:rPr>
              <a:t>VALUES</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smtClean="0">
                  <a:solidFill>
                    <a:srgbClr val="C8A0C3"/>
                  </a:solidFill>
                </a:rPr>
                <a:t>Column List</a:t>
              </a:r>
              <a:endParaRPr lang="en-IN" dirty="0">
                <a:solidFill>
                  <a:srgbClr val="C8A0C3"/>
                </a:solidFill>
              </a:endParaRP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smtClean="0">
                  <a:solidFill>
                    <a:srgbClr val="C8A0C3"/>
                  </a:solidFill>
                </a:rPr>
                <a:t>Column Values</a:t>
              </a:r>
              <a:endParaRPr lang="en-IN" dirty="0">
                <a:solidFill>
                  <a:srgbClr val="C8A0C3"/>
                </a:solidFill>
              </a:endParaRP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smtClean="0">
                  <a:solidFill>
                    <a:srgbClr val="C8A0C3"/>
                  </a:solidFill>
                </a:rPr>
                <a:t>Inserting multiple rows</a:t>
              </a:r>
              <a:endParaRPr lang="en-IN" dirty="0">
                <a:solidFill>
                  <a:srgbClr val="C8A0C3"/>
                </a:solidFill>
              </a:endParaRP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encoding/decoding</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smtClean="0">
                <a:latin typeface="Arial" panose="020B0604020202020204" pitchFamily="34" charset="0"/>
                <a:cs typeface="Arial" panose="020B0604020202020204" pitchFamily="34" charset="0"/>
              </a:rPr>
              <a:t>Rijndael</a:t>
            </a:r>
            <a:r>
              <a:rPr lang="en-US"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INSERT INTO </a:t>
            </a:r>
            <a:r>
              <a:rPr lang="en-US" dirty="0" smtClean="0">
                <a:latin typeface="Arial" pitchFamily="34" charset="0"/>
                <a:cs typeface="Arial" pitchFamily="34" charset="0"/>
              </a:rPr>
              <a:t>TEMP</a:t>
            </a:r>
            <a:r>
              <a:rPr lang="en-US" dirty="0" smtClean="0">
                <a:solidFill>
                  <a:srgbClr val="0070C0"/>
                </a:solidFill>
                <a:latin typeface="Arial" pitchFamily="34" charset="0"/>
                <a:cs typeface="Arial" pitchFamily="34" charset="0"/>
              </a:rPr>
              <a:t> </a:t>
            </a:r>
            <a:r>
              <a:rPr lang="en-US" dirty="0" smtClean="0">
                <a:latin typeface="Arial" pitchFamily="34" charset="0"/>
                <a:cs typeface="Arial" pitchFamily="34" charset="0"/>
              </a:rPr>
              <a:t>VALUES(1,"SALEEL1", </a:t>
            </a:r>
            <a:r>
              <a:rPr lang="en-US" dirty="0" smtClean="0">
                <a:solidFill>
                  <a:schemeClr val="accent4">
                    <a:lumMod val="50000"/>
                  </a:schemeClr>
                </a:solidFill>
                <a:latin typeface="Arial" pitchFamily="34" charset="0"/>
                <a:cs typeface="Arial" pitchFamily="34" charset="0"/>
              </a:rPr>
              <a:t>AES_ENCRYPT(</a:t>
            </a:r>
            <a:r>
              <a:rPr lang="en-US" dirty="0" smtClean="0">
                <a:solidFill>
                  <a:srgbClr val="00B050"/>
                </a:solidFill>
                <a:latin typeface="Arial" pitchFamily="34" charset="0"/>
                <a:cs typeface="Arial" pitchFamily="34" charset="0"/>
              </a:rPr>
              <a:t>'SHARMIN', 'KEY1'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a:t>
            </a:r>
          </a:p>
          <a:p>
            <a:endParaRPr lang="en-US" dirty="0" smtClean="0">
              <a:solidFill>
                <a:srgbClr val="0070C0"/>
              </a:solidFill>
              <a:latin typeface="Arial" pitchFamily="34" charset="0"/>
              <a:cs typeface="Arial" pitchFamily="34" charset="0"/>
            </a:endParaRPr>
          </a:p>
          <a:p>
            <a:r>
              <a:rPr lang="en-US" dirty="0" smtClean="0">
                <a:solidFill>
                  <a:srgbClr val="0070C0"/>
                </a:solidFill>
                <a:latin typeface="Arial" pitchFamily="34" charset="0"/>
                <a:cs typeface="Arial" pitchFamily="34" charset="0"/>
              </a:rPr>
              <a:t>SELECT </a:t>
            </a:r>
            <a:r>
              <a:rPr lang="en-US" dirty="0" smtClean="0">
                <a:latin typeface="Arial" pitchFamily="34" charset="0"/>
                <a:cs typeface="Arial" pitchFamily="34" charset="0"/>
              </a:rPr>
              <a:t>ID, ENAME, </a:t>
            </a:r>
            <a:r>
              <a:rPr lang="en-US" dirty="0" smtClean="0">
                <a:solidFill>
                  <a:srgbClr val="0070C0"/>
                </a:solidFill>
                <a:latin typeface="Arial" pitchFamily="34" charset="0"/>
                <a:cs typeface="Arial" pitchFamily="34" charset="0"/>
              </a:rPr>
              <a:t>CONVERT(</a:t>
            </a:r>
            <a:r>
              <a:rPr lang="en-US" dirty="0" smtClean="0">
                <a:solidFill>
                  <a:schemeClr val="accent4">
                    <a:lumMod val="50000"/>
                  </a:schemeClr>
                </a:solidFill>
                <a:latin typeface="Arial" pitchFamily="34" charset="0"/>
                <a:cs typeface="Arial" pitchFamily="34" charset="0"/>
              </a:rPr>
              <a:t>AES_DECRYPT(</a:t>
            </a:r>
            <a:r>
              <a:rPr lang="en-US" dirty="0" smtClean="0">
                <a:latin typeface="Arial" pitchFamily="34" charset="0"/>
                <a:cs typeface="Arial" pitchFamily="34" charset="0"/>
              </a:rPr>
              <a:t>PASSWORD</a:t>
            </a:r>
            <a:r>
              <a:rPr lang="en-US" dirty="0" smtClean="0">
                <a:solidFill>
                  <a:srgbClr val="0070C0"/>
                </a:solidFill>
                <a:latin typeface="Arial" pitchFamily="34" charset="0"/>
                <a:cs typeface="Arial" pitchFamily="34" charset="0"/>
              </a:rPr>
              <a:t>, </a:t>
            </a:r>
            <a:r>
              <a:rPr lang="en-US" dirty="0" smtClean="0">
                <a:solidFill>
                  <a:srgbClr val="00B050"/>
                </a:solidFill>
                <a:latin typeface="Arial" pitchFamily="34" charset="0"/>
                <a:cs typeface="Arial" pitchFamily="34" charset="0"/>
              </a:rPr>
              <a:t>'KEY1'</a:t>
            </a:r>
            <a:r>
              <a:rPr lang="en-US" dirty="0" smtClean="0">
                <a:solidFill>
                  <a:schemeClr val="accent4">
                    <a:lumMod val="50000"/>
                  </a:schemeClr>
                </a:solidFill>
                <a:latin typeface="Arial" pitchFamily="34" charset="0"/>
                <a:cs typeface="Arial" pitchFamily="34" charset="0"/>
              </a:rPr>
              <a:t>)</a:t>
            </a:r>
            <a:r>
              <a:rPr lang="en-US" dirty="0" smtClean="0">
                <a:solidFill>
                  <a:srgbClr val="0070C0"/>
                </a:solidFill>
                <a:latin typeface="Arial" pitchFamily="34" charset="0"/>
                <a:cs typeface="Arial" pitchFamily="34" charset="0"/>
              </a:rPr>
              <a:t> USING UTF8) FROM </a:t>
            </a:r>
            <a:r>
              <a:rPr lang="en-US" dirty="0" smtClean="0">
                <a:latin typeface="Arial" pitchFamily="34" charset="0"/>
                <a:cs typeface="Arial" pitchFamily="34" charset="0"/>
              </a:rPr>
              <a:t>TEMP;</a:t>
            </a:r>
            <a:endParaRPr lang="en-US" dirty="0" smtClean="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smtClean="0"/>
              <a:t>AES_ENCRYPT() encrypts the string str using the key string key_str and returns a binary string containing the encrypted output. AES_DECRYPT() decrypts the encrypted string crypt_str using the key string key_str and returns the original plaintext string.</a:t>
            </a:r>
            <a:endParaRPr lang="en-US" dirty="0"/>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smtClean="0">
                <a:solidFill>
                  <a:srgbClr val="006C86"/>
                </a:solidFill>
              </a:rPr>
              <a:t>AES_ENCRYPT(str, key_str)</a:t>
            </a:r>
          </a:p>
          <a:p>
            <a:pPr>
              <a:lnSpc>
                <a:spcPct val="150000"/>
              </a:lnSpc>
            </a:pPr>
            <a:r>
              <a:rPr lang="en-US" dirty="0" smtClean="0">
                <a:solidFill>
                  <a:srgbClr val="006C86"/>
                </a:solidFill>
              </a:rPr>
              <a:t>AES_DECRYPT(str, key_str)</a:t>
            </a:r>
          </a:p>
        </p:txBody>
      </p:sp>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smtClean="0">
                <a:latin typeface="Arial" pitchFamily="34" charset="0"/>
                <a:ea typeface="MS Mincho" pitchFamily="49" charset="-128"/>
                <a:cs typeface="Arial" pitchFamily="34" charset="0"/>
              </a:rPr>
              <a:t>attributes </a:t>
            </a:r>
            <a:r>
              <a:rPr lang="en-US" sz="2400" dirty="0" smtClean="0">
                <a:latin typeface="Arial" pitchFamily="34" charset="0"/>
                <a:ea typeface="MS Mincho" pitchFamily="49" charset="-128"/>
                <a:cs typeface="Arial" pitchFamily="34" charset="0"/>
              </a:rPr>
              <a:t>is called an </a:t>
            </a:r>
            <a:r>
              <a:rPr lang="en-US" sz="2800" b="1" dirty="0" smtClean="0">
                <a:latin typeface="Arial" pitchFamily="34" charset="0"/>
                <a:ea typeface="MS Mincho" pitchFamily="49" charset="-128"/>
                <a:cs typeface="Arial" pitchFamily="34" charset="0"/>
              </a:rPr>
              <a:t>entity type. </a:t>
            </a:r>
          </a:p>
          <a:p>
            <a:endParaRPr lang="en-US" sz="2400" dirty="0" smtClean="0">
              <a:latin typeface="Arial" pitchFamily="34" charset="0"/>
              <a:ea typeface="MS Mincho" pitchFamily="49" charset="-128"/>
              <a:cs typeface="Arial" pitchFamily="34" charset="0"/>
            </a:endParaRPr>
          </a:p>
          <a:p>
            <a:r>
              <a:rPr lang="en-US" sz="2400" dirty="0" smtClean="0">
                <a:latin typeface="Arial" pitchFamily="34" charset="0"/>
                <a:ea typeface="MS Mincho" pitchFamily="49" charset="-128"/>
                <a:cs typeface="Arial" pitchFamily="34" charset="0"/>
              </a:rPr>
              <a:t>Each entity type in the database is described by a </a:t>
            </a:r>
            <a:r>
              <a:rPr lang="en-US" sz="2800" b="1" dirty="0" smtClean="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smtClean="0">
                <a:latin typeface="Arial" pitchFamily="34" charset="0"/>
                <a:ea typeface="MS Mincho" pitchFamily="49" charset="-128"/>
                <a:cs typeface="Arial" pitchFamily="34" charset="0"/>
              </a:rPr>
              <a:t> </a:t>
            </a:r>
            <a:r>
              <a:rPr lang="en-US" sz="2800" b="1" dirty="0" smtClean="0">
                <a:latin typeface="Arial" pitchFamily="34" charset="0"/>
                <a:ea typeface="MS Mincho" pitchFamily="49" charset="-128"/>
                <a:cs typeface="Arial" pitchFamily="34" charset="0"/>
              </a:rPr>
              <a:t>a list of attributes</a:t>
            </a:r>
            <a:r>
              <a:rPr lang="en-US" sz="2400" b="1" dirty="0" smtClean="0">
                <a:latin typeface="Arial" pitchFamily="34" charset="0"/>
                <a:ea typeface="MS Mincho" pitchFamily="49" charset="-128"/>
                <a:cs typeface="Arial" pitchFamily="34" charset="0"/>
              </a:rPr>
              <a:t>.</a:t>
            </a:r>
            <a:r>
              <a:rPr lang="en-US" sz="2400" dirty="0" smtClean="0">
                <a:latin typeface="Arial" pitchFamily="34" charset="0"/>
                <a:ea typeface="MS Mincho" pitchFamily="49" charset="-128"/>
                <a:cs typeface="Arial" pitchFamily="34" charset="0"/>
              </a:rPr>
              <a:t> </a:t>
            </a:r>
          </a:p>
          <a:p>
            <a:endParaRPr lang="en-US" sz="2400" dirty="0" smtClean="0">
              <a:latin typeface="Arial" pitchFamily="34" charset="0"/>
              <a:ea typeface="MS Mincho" pitchFamily="49" charset="-128"/>
              <a:cs typeface="Arial" pitchFamily="34" charset="0"/>
            </a:endParaRPr>
          </a:p>
          <a:p>
            <a:r>
              <a:rPr lang="en-US" sz="2400" b="1" i="1" dirty="0" smtClean="0">
                <a:solidFill>
                  <a:srgbClr val="FF0000"/>
                </a:solidFill>
                <a:latin typeface="Arial" pitchFamily="34" charset="0"/>
                <a:ea typeface="MS Mincho" pitchFamily="49" charset="-128"/>
                <a:cs typeface="Arial" pitchFamily="34" charset="0"/>
              </a:rPr>
              <a:t>e.g</a:t>
            </a:r>
            <a:r>
              <a:rPr lang="en-US" sz="2400" b="1" i="1" dirty="0">
                <a:solidFill>
                  <a:srgbClr val="FF0000"/>
                </a:solidFill>
                <a:latin typeface="Arial" pitchFamily="34" charset="0"/>
                <a:ea typeface="MS Mincho" pitchFamily="49" charset="-128"/>
                <a:cs typeface="Arial" pitchFamily="34" charset="0"/>
              </a:rPr>
              <a:t>.</a:t>
            </a:r>
            <a:r>
              <a:rPr lang="en-US" sz="2400" b="1" dirty="0" smtClean="0">
                <a:solidFill>
                  <a:srgbClr val="FF0000"/>
                </a:solidFill>
                <a:latin typeface="Arial" pitchFamily="34" charset="0"/>
                <a:ea typeface="MS Mincho" pitchFamily="49" charset="-128"/>
                <a:cs typeface="Arial" pitchFamily="34" charset="0"/>
              </a:rPr>
              <a:t> </a:t>
            </a:r>
            <a:r>
              <a:rPr lang="en-US" sz="2400" dirty="0" smtClean="0">
                <a:latin typeface="Arial" pitchFamily="34" charset="0"/>
                <a:ea typeface="MS Mincho" pitchFamily="49" charset="-128"/>
                <a:cs typeface="Arial" pitchFamily="34" charset="0"/>
              </a:rPr>
              <a:t>an entity Person is an entity type that has </a:t>
            </a:r>
            <a:r>
              <a:rPr lang="en-US" sz="2400" i="1" dirty="0" smtClean="0">
                <a:latin typeface="Arial" pitchFamily="34" charset="0"/>
                <a:ea typeface="MS Mincho" pitchFamily="49" charset="-128"/>
                <a:cs typeface="Arial" pitchFamily="34" charset="0"/>
              </a:rPr>
              <a:t>Age, Name</a:t>
            </a:r>
            <a:r>
              <a:rPr lang="en-US" sz="2400" dirty="0" smtClean="0">
                <a:latin typeface="Arial" pitchFamily="34" charset="0"/>
                <a:ea typeface="MS Mincho" pitchFamily="49" charset="-128"/>
                <a:cs typeface="Arial" pitchFamily="34" charset="0"/>
              </a:rPr>
              <a:t> and </a:t>
            </a:r>
            <a:r>
              <a:rPr lang="en-US" sz="2400" i="1" dirty="0" smtClean="0">
                <a:latin typeface="Arial" pitchFamily="34" charset="0"/>
                <a:ea typeface="MS Mincho" pitchFamily="49" charset="-128"/>
                <a:cs typeface="Arial" pitchFamily="34" charset="0"/>
              </a:rPr>
              <a:t>Address</a:t>
            </a:r>
            <a:r>
              <a:rPr lang="en-US" sz="2400" dirty="0" smtClean="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smtClean="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smtClean="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Person (Age, Name, Address</a:t>
            </a:r>
            <a:r>
              <a:rPr lang="en-US" sz="1200" b="1" i="1" dirty="0" smtClean="0">
                <a:latin typeface="Arial" pitchFamily="34" charset="0"/>
                <a:ea typeface="MS Mincho" pitchFamily="49" charset="-128"/>
                <a:cs typeface="Arial" pitchFamily="34" charset="0"/>
              </a:rPr>
              <a:t> ,. . .)</a:t>
            </a:r>
            <a:r>
              <a:rPr kumimoji="0" lang="en-US" sz="1200" b="1" i="1" u="none" strike="noStrike" cap="none" normalizeH="0" baseline="0" dirty="0" smtClean="0">
                <a:ln>
                  <a:noFill/>
                </a:ln>
                <a:solidFill>
                  <a:schemeClr val="tx1"/>
                </a:solidFill>
                <a:effectLst/>
                <a:latin typeface="Arial" pitchFamily="34" charset="0"/>
                <a:ea typeface="MS Mincho" pitchFamily="49" charset="-128"/>
                <a:cs typeface="Arial" pitchFamily="34" charset="0"/>
              </a:rPr>
              <a:t>		                      </a:t>
            </a:r>
            <a:r>
              <a:rPr lang="en-US" b="1" i="1" dirty="0" smtClean="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a:t>
            </a:r>
            <a:r>
              <a:rPr lang="en-US" sz="4000" b="1" i="1" dirty="0" smtClean="0">
                <a:solidFill>
                  <a:srgbClr val="FFFF00"/>
                </a:solidFill>
                <a:latin typeface="Arial" pitchFamily="34" charset="0"/>
                <a:cs typeface="Arial" pitchFamily="34" charset="0"/>
              </a:rPr>
              <a:t>type</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281477927"/>
      </p:ext>
    </p:extLst>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a:t>
            </a:r>
            <a:r>
              <a:rPr lang="en-IN" dirty="0" smtClean="0">
                <a:latin typeface="Arial" panose="020B0604020202020204" pitchFamily="34" charset="0"/>
                <a:cs typeface="Arial" panose="020B0604020202020204" pitchFamily="34" charset="0"/>
              </a:rPr>
              <a:t>INSERT </a:t>
            </a:r>
            <a:r>
              <a:rPr lang="en-IN" dirty="0">
                <a:latin typeface="Arial" panose="020B0604020202020204" pitchFamily="34" charset="0"/>
                <a:cs typeface="Arial" panose="020B0604020202020204" pitchFamily="34" charset="0"/>
              </a:rPr>
              <a:t>...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xmlns="" val="345885321"/>
      </p:ext>
    </p:extLst>
  </p:cSld>
  <p:clrMapOvr>
    <a:masterClrMapping/>
  </p:clrMapOv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a:t>
            </a:r>
            <a:r>
              <a:rPr lang="en-IN" sz="4800" dirty="0" smtClean="0">
                <a:solidFill>
                  <a:srgbClr val="DC525C"/>
                </a:solidFill>
                <a:latin typeface="Segoe UI Light" panose="020B0502040204020203" pitchFamily="34" charset="0"/>
                <a:cs typeface="Segoe UI Light" panose="020B0502040204020203" pitchFamily="34" charset="0"/>
              </a:rPr>
              <a:t>ROWS using </a:t>
            </a:r>
            <a:r>
              <a:rPr lang="en-IN" sz="4800" dirty="0">
                <a:solidFill>
                  <a:srgbClr val="DC525C"/>
                </a:solidFill>
                <a:latin typeface="Segoe UI Light" panose="020B0502040204020203" pitchFamily="34" charset="0"/>
                <a:cs typeface="Segoe UI Light" panose="020B0502040204020203" pitchFamily="34" charset="0"/>
              </a:rPr>
              <a:t>ON DUPLICATE KEY</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459060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smtClean="0">
                <a:latin typeface="Arial" panose="020B0604020202020204" pitchFamily="34" charset="0"/>
                <a:cs typeface="Arial" panose="020B0604020202020204" pitchFamily="34" charset="0"/>
              </a:rPr>
              <a:t> TEMP (</a:t>
            </a:r>
            <a:r>
              <a:rPr lang="en-IN" sz="1600" dirty="0">
                <a:latin typeface="Arial" panose="020B0604020202020204" pitchFamily="34" charset="0"/>
                <a:cs typeface="Arial" panose="020B0604020202020204" pitchFamily="34" charset="0"/>
              </a:rPr>
              <a:t>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(1,2,3</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xmlns="" val="344604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INSERT ... SELECT, you can quickly insert many rows into a table from one or many tables</a:t>
            </a: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1 + 1</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DEPTNO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MAX(DEPTNO)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+ 1</a:t>
            </a:r>
            <a:r>
              <a:rPr lang="en-IN" sz="1600" dirty="0" smtClean="0">
                <a:latin typeface="Arial" panose="020B0604020202020204" pitchFamily="34" charset="0"/>
                <a:cs typeface="Arial" panose="020B0604020202020204" pitchFamily="34" charset="0"/>
              </a:rPr>
              <a:t>, 'HRD', 'BARODA', 'r57px33px' </a:t>
            </a:r>
            <a:r>
              <a:rPr lang="en-US"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smtClean="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r>
              <a:rPr lang="en-IN" sz="16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a:t>
            </a:r>
            <a:r>
              <a:rPr lang="en-IN" sz="4800" dirty="0">
                <a:solidFill>
                  <a:srgbClr val="DC525C"/>
                </a:solidFill>
                <a:latin typeface="Segoe UI Light" panose="020B0502040204020203" pitchFamily="34" charset="0"/>
                <a:cs typeface="Segoe UI Light" panose="020B0502040204020203" pitchFamily="34" charset="0"/>
              </a:rPr>
              <a:t>VALUES</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65017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50,'RESEARCH','DALLAS</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DEPT(DEPTNO, DNAME) </a:t>
            </a:r>
            <a:r>
              <a:rPr lang="en-IN" sz="1600" dirty="0" smtClean="0">
                <a:solidFill>
                  <a:srgbClr val="0077AA"/>
                </a:solidFill>
                <a:latin typeface="Arial" panose="020B0604020202020204" pitchFamily="34" charset="0"/>
                <a:ea typeface="Times New Roman" panose="02020603050405020304" pitchFamily="18" charset="0"/>
              </a:rPr>
              <a:t>VALUE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840247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1066663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DEPTNO=10</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smtClean="0">
                <a:solidFill>
                  <a:srgbClr val="DD4A68"/>
                </a:solidFill>
                <a:latin typeface="Arial" panose="020B0604020202020204" pitchFamily="34" charset="0"/>
                <a:ea typeface="Times New Roman" panose="02020603050405020304" pitchFamily="18" charset="0"/>
              </a:rPr>
              <a:t>SET DNAME=</a:t>
            </a:r>
            <a:r>
              <a:rPr lang="en-IN" sz="1600" dirty="0">
                <a:solidFill>
                  <a:srgbClr val="DD4A68"/>
                </a:solidFill>
                <a:latin typeface="Arial" panose="020B0604020202020204" pitchFamily="34" charset="0"/>
                <a:ea typeface="Times New Roman" panose="02020603050405020304" pitchFamily="18" charset="0"/>
              </a:rPr>
              <a:t>'HRD', </a:t>
            </a:r>
            <a:r>
              <a:rPr lang="en-IN" sz="1600" dirty="0" smtClean="0">
                <a:solidFill>
                  <a:srgbClr val="DD4A68"/>
                </a:solidFill>
                <a:latin typeface="Arial" panose="020B0604020202020204" pitchFamily="34" charset="0"/>
                <a:ea typeface="Times New Roman" panose="02020603050405020304" pitchFamily="18" charset="0"/>
              </a:rPr>
              <a:t>LOC=</a:t>
            </a:r>
            <a:r>
              <a:rPr lang="en-IN" sz="1600" dirty="0">
                <a:solidFill>
                  <a:srgbClr val="DD4A68"/>
                </a:solidFill>
                <a:latin typeface="Arial" panose="020B0604020202020204" pitchFamily="34" charset="0"/>
                <a:ea typeface="Times New Roman" panose="02020603050405020304" pitchFamily="18" charset="0"/>
              </a:rPr>
              <a:t>'BARODA', </a:t>
            </a:r>
            <a:r>
              <a:rPr lang="en-IN" sz="1600" dirty="0" smtClean="0">
                <a:solidFill>
                  <a:srgbClr val="DD4A68"/>
                </a:solidFill>
                <a:latin typeface="Arial" panose="020B0604020202020204" pitchFamily="34" charset="0"/>
                <a:ea typeface="Times New Roman" panose="02020603050405020304" pitchFamily="18" charset="0"/>
              </a:rPr>
              <a:t>DEPTNO=50</a:t>
            </a:r>
            <a:r>
              <a:rPr lang="en-IN" sz="1600" dirty="0" smtClean="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7017902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smtClean="0"/>
                <a:t>Entity</a:t>
              </a:r>
              <a:endParaRPr lang="en-IN" dirty="0"/>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smtClean="0"/>
                <a:t>Attribute</a:t>
              </a:r>
              <a:endParaRPr lang="en-IN" dirty="0"/>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a:t>
            </a:r>
            <a:r>
              <a:rPr lang="en-IN" dirty="0" smtClean="0">
                <a:solidFill>
                  <a:schemeClr val="accent6">
                    <a:lumMod val="75000"/>
                  </a:schemeClr>
                </a:solidFill>
                <a:latin typeface="Arial" panose="020B0604020202020204" pitchFamily="34" charset="0"/>
                <a:cs typeface="Arial" panose="020B0604020202020204" pitchFamily="34" charset="0"/>
              </a:rPr>
              <a:t>For </a:t>
            </a:r>
            <a:r>
              <a:rPr lang="en-IN" dirty="0">
                <a:solidFill>
                  <a:schemeClr val="accent6">
                    <a:lumMod val="75000"/>
                  </a:schemeClr>
                </a:solidFill>
                <a:latin typeface="Arial" panose="020B0604020202020204" pitchFamily="34" charset="0"/>
                <a:cs typeface="Arial" panose="020B0604020202020204" pitchFamily="34" charset="0"/>
              </a:rPr>
              <a:t>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a:t>
            </a:r>
            <a:r>
              <a:rPr lang="en-IN" dirty="0" smtClean="0">
                <a:solidFill>
                  <a:schemeClr val="accent6">
                    <a:lumMod val="75000"/>
                  </a:schemeClr>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xmlns="" val="223401202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REPLACE using SELECT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152486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REPLACEDEPT;</a:t>
            </a:r>
            <a:endParaRPr lang="en-IN" sz="16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smtClean="0">
                <a:latin typeface="Arial" panose="020B0604020202020204" pitchFamily="34" charset="0"/>
                <a:cs typeface="Arial" panose="020B0604020202020204" pitchFamily="34" charset="0"/>
              </a:rPr>
              <a:t>(DEPTNO,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DEPTNO, DNAME </a:t>
            </a:r>
            <a:r>
              <a:rPr lang="en-IN" sz="1600" dirty="0" smtClean="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xmlns="" val="3588391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smtClean="0">
                <a:solidFill>
                  <a:schemeClr val="bg1"/>
                </a:solidFill>
              </a:rPr>
              <a:t>ORDER BY in UPDATE: if </a:t>
            </a:r>
            <a:r>
              <a:rPr lang="en-IN" dirty="0">
                <a:solidFill>
                  <a:schemeClr val="bg1"/>
                </a:solidFill>
              </a:rPr>
              <a:t>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a:t>
            </a:r>
            <a:r>
              <a:rPr lang="en-IN" smtClean="0">
                <a:solidFill>
                  <a:schemeClr val="bg1"/>
                </a:solidFill>
              </a:rPr>
              <a:t>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smtClean="0">
                <a:solidFill>
                  <a:srgbClr val="0077AA"/>
                </a:solidFill>
                <a:latin typeface="Gill Sans MT (Body)"/>
                <a:ea typeface="Times New Roman" panose="02020603050405020304" pitchFamily="18" charset="0"/>
              </a:rPr>
              <a:t>UPDATE</a:t>
            </a:r>
            <a:r>
              <a:rPr lang="en-IN" dirty="0" smtClean="0">
                <a:latin typeface="Gill Sans MT (Body)"/>
              </a:rPr>
              <a:t> TEMP </a:t>
            </a:r>
            <a:r>
              <a:rPr lang="en-IN" dirty="0" smtClean="0">
                <a:solidFill>
                  <a:srgbClr val="0077AA"/>
                </a:solidFill>
                <a:latin typeface="Gill Sans MT (Body)"/>
                <a:ea typeface="Times New Roman" panose="02020603050405020304" pitchFamily="18" charset="0"/>
              </a:rPr>
              <a:t>SET</a:t>
            </a:r>
            <a:r>
              <a:rPr lang="en-IN" dirty="0" smtClean="0">
                <a:latin typeface="Gill Sans MT (Body)"/>
              </a:rPr>
              <a:t> C1 = C1 + 1 </a:t>
            </a:r>
            <a:r>
              <a:rPr lang="en-IN" dirty="0" smtClean="0">
                <a:solidFill>
                  <a:srgbClr val="0077AA"/>
                </a:solidFill>
                <a:latin typeface="Gill Sans MT (Body)"/>
                <a:ea typeface="Times New Roman" panose="02020603050405020304" pitchFamily="18" charset="0"/>
              </a:rPr>
              <a:t>ORDER</a:t>
            </a:r>
            <a:r>
              <a:rPr lang="en-IN" dirty="0" smtClean="0">
                <a:latin typeface="Gill Sans MT (Body)"/>
              </a:rPr>
              <a:t> </a:t>
            </a:r>
            <a:r>
              <a:rPr lang="en-IN" dirty="0" smtClean="0">
                <a:solidFill>
                  <a:srgbClr val="0077AA"/>
                </a:solidFill>
                <a:latin typeface="Gill Sans MT (Body)"/>
                <a:ea typeface="Times New Roman" panose="02020603050405020304" pitchFamily="18" charset="0"/>
              </a:rPr>
              <a:t>BY</a:t>
            </a:r>
            <a:r>
              <a:rPr lang="en-IN" dirty="0" smtClean="0">
                <a:latin typeface="Gill Sans MT (Body)"/>
              </a:rPr>
              <a:t> C1 </a:t>
            </a:r>
            <a:r>
              <a:rPr lang="en-IN" dirty="0" smtClean="0">
                <a:solidFill>
                  <a:srgbClr val="0077AA"/>
                </a:solidFill>
                <a:latin typeface="Gill Sans MT (Body)"/>
                <a:ea typeface="Times New Roman" panose="02020603050405020304" pitchFamily="18" charset="0"/>
              </a:rPr>
              <a:t>DESC</a:t>
            </a:r>
            <a:r>
              <a:rPr lang="en-IN" dirty="0" smtClean="0">
                <a:latin typeface="Gill Sans MT (Body)"/>
              </a:rPr>
              <a:t>;</a:t>
            </a:r>
            <a:endParaRPr lang="en-IN" dirty="0">
              <a:latin typeface="Gill Sans MT (Body)"/>
            </a:endParaRP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a:t>
            </a:r>
            <a:r>
              <a:rPr lang="en-IN" sz="1600" dirty="0" smtClean="0">
                <a:solidFill>
                  <a:srgbClr val="DD4A68"/>
                </a:solidFill>
                <a:latin typeface="Arial" panose="020B0604020202020204" pitchFamily="34" charset="0"/>
                <a:ea typeface="Times New Roman" panose="02020603050405020304" pitchFamily="18" charset="0"/>
              </a:rPr>
              <a:t>WHERE deptno </a:t>
            </a:r>
            <a:r>
              <a:rPr lang="en-IN" sz="1600" dirty="0">
                <a:solidFill>
                  <a:srgbClr val="DD4A68"/>
                </a:solidFill>
                <a:latin typeface="Arial" panose="020B0604020202020204" pitchFamily="34" charset="0"/>
                <a:ea typeface="Times New Roman" panose="02020603050405020304" pitchFamily="18" charset="0"/>
              </a:rPr>
              <a:t>&lt;50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UPDATE</a:t>
            </a:r>
          </a:p>
        </p:txBody>
      </p:sp>
    </p:spTree>
    <p:extLst>
      <p:ext uri="{BB962C8B-B14F-4D97-AF65-F5344CB8AC3E}">
        <p14:creationId xmlns:p14="http://schemas.microsoft.com/office/powerpoint/2010/main" xmlns="" val="975566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a:t>
            </a:r>
            <a:r>
              <a:rPr lang="en-IN" sz="1600" dirty="0">
                <a:latin typeface="Arial" panose="020B0604020202020204" pitchFamily="34" charset="0"/>
                <a:cs typeface="Arial" panose="020B0604020202020204" pitchFamily="34" charset="0"/>
              </a:rPr>
              <a:t>DEPT</a:t>
            </a:r>
            <a:r>
              <a:rPr lang="en-IN" sz="1600" dirty="0">
                <a:solidFill>
                  <a:srgbClr val="DD4A68"/>
                </a:solidFill>
                <a:latin typeface="Arial" panose="020B0604020202020204" pitchFamily="34" charset="0"/>
                <a:ea typeface="Times New Roman" panose="02020603050405020304" pitchFamily="18" charset="0"/>
              </a:rPr>
              <a:t> SET EMP.pwd = DEPT.pwd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smtClean="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a:t>
            </a:r>
            <a:r>
              <a:rPr lang="en-IN" sz="1600" dirty="0" smtClean="0">
                <a:solidFill>
                  <a:srgbClr val="DD4A68"/>
                </a:solidFill>
                <a:latin typeface="Arial" panose="020B0604020202020204" pitchFamily="34" charset="0"/>
                <a:ea typeface="Times New Roman" panose="02020603050405020304" pitchFamily="18" charset="0"/>
              </a:rPr>
              <a:t>WHERE EMP.deptno </a:t>
            </a:r>
            <a:r>
              <a:rPr lang="en-IN" sz="1600" dirty="0">
                <a:solidFill>
                  <a:srgbClr val="DD4A68"/>
                </a:solidFill>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xmlns="" val="1543915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Single-Table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a:t>
            </a:r>
            <a:r>
              <a:rPr lang="en-IN" dirty="0" smtClean="0">
                <a:latin typeface="Arial" panose="020B0604020202020204" pitchFamily="34" charset="0"/>
                <a:cs typeface="Arial" panose="020B0604020202020204" pitchFamily="34" charset="0"/>
              </a:rPr>
              <a:t>optional </a:t>
            </a:r>
            <a:r>
              <a:rPr lang="en-IN" dirty="0">
                <a:latin typeface="Arial" panose="020B0604020202020204" pitchFamily="34" charset="0"/>
                <a:cs typeface="Arial" panose="020B0604020202020204" pitchFamily="34" charset="0"/>
              </a:rPr>
              <a:t>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smtClean="0">
                <a:latin typeface="Segoe UI Light" panose="020B0502040204020203" pitchFamily="34" charset="0"/>
                <a:cs typeface="Segoe UI Light" panose="020B0502040204020203" pitchFamily="34" charset="0"/>
              </a:rPr>
              <a:t>LIMIT clauses </a:t>
            </a:r>
            <a:r>
              <a:rPr lang="en-IN" sz="2000" dirty="0">
                <a:latin typeface="Segoe UI Light" panose="020B0502040204020203" pitchFamily="34" charset="0"/>
                <a:cs typeface="Segoe UI Light" panose="020B0502040204020203" pitchFamily="34" charset="0"/>
              </a:rPr>
              <a:t>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 </a:t>
            </a:r>
            <a:r>
              <a:rPr lang="en-IN" sz="1600" dirty="0" smtClean="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a:t>
            </a:r>
            <a:r>
              <a:rPr lang="en-IN" sz="1600" dirty="0" smtClean="0">
                <a:solidFill>
                  <a:srgbClr val="0077AA"/>
                </a:solidFill>
                <a:latin typeface="Arial" panose="020B0604020202020204" pitchFamily="34" charset="0"/>
                <a:ea typeface="Times New Roman" panose="02020603050405020304" pitchFamily="18" charset="0"/>
              </a:rPr>
              <a:t>FROM </a:t>
            </a:r>
            <a:r>
              <a:rPr lang="en-IN" sz="1600" dirty="0" smtClean="0"/>
              <a:t>TEMP</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WHERE DEPTNO &lt;</a:t>
            </a:r>
            <a:r>
              <a:rPr lang="en-IN" sz="1600" dirty="0">
                <a:solidFill>
                  <a:srgbClr val="DD4A68"/>
                </a:solidFill>
                <a:latin typeface="Arial" panose="020B0604020202020204" pitchFamily="34" charset="0"/>
                <a:ea typeface="Times New Roman" panose="02020603050405020304" pitchFamily="18" charset="0"/>
              </a:rPr>
              <a:t>50 </a:t>
            </a:r>
            <a:r>
              <a:rPr lang="en-IN" sz="1600" dirty="0" smtClean="0">
                <a:solidFill>
                  <a:srgbClr val="DD4A68"/>
                </a:solidFill>
                <a:latin typeface="Arial" panose="020B0604020202020204" pitchFamily="34" charset="0"/>
                <a:ea typeface="Times New Roman" panose="02020603050405020304" pitchFamily="18" charset="0"/>
              </a:rPr>
              <a:t>LIMIT 2</a:t>
            </a:r>
            <a:r>
              <a:rPr lang="en-IN"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a:t>
            </a:r>
            <a:r>
              <a:rPr lang="en-US" sz="4800" dirty="0" smtClean="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xmlns="" val="28760921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2004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a:t>
            </a:r>
            <a:r>
              <a:rPr lang="en-US" sz="1600" dirty="0" smtClean="0">
                <a:solidFill>
                  <a:srgbClr val="0077AA"/>
                </a:solidFill>
                <a:latin typeface="Arial" panose="020B0604020202020204" pitchFamily="34" charset="0"/>
                <a:ea typeface="Times New Roman" panose="02020603050405020304" pitchFamily="18" charset="0"/>
              </a:rPr>
              <a:t>FROM </a:t>
            </a:r>
            <a:r>
              <a:rPr lang="en-US" sz="1600" dirty="0" smtClean="0">
                <a:latin typeface="Arial" panose="020B0604020202020204" pitchFamily="34" charset="0"/>
                <a:cs typeface="Arial" panose="020B0604020202020204" pitchFamily="34" charset="0"/>
              </a:rPr>
              <a:t>A, B </a:t>
            </a:r>
            <a:r>
              <a:rPr lang="en-US" sz="1600" dirty="0" smtClean="0">
                <a:solidFill>
                  <a:srgbClr val="DD4A68"/>
                </a:solidFill>
                <a:latin typeface="Arial" panose="020B0604020202020204" pitchFamily="34" charset="0"/>
                <a:ea typeface="Times New Roman" panose="02020603050405020304" pitchFamily="18" charset="0"/>
              </a:rPr>
              <a:t>USING</a:t>
            </a:r>
            <a:r>
              <a:rPr lang="en-US" sz="1600" dirty="0" smtClean="0">
                <a:latin typeface="Arial" panose="020B0604020202020204" pitchFamily="34" charset="0"/>
                <a:cs typeface="Arial" panose="020B0604020202020204" pitchFamily="34" charset="0"/>
              </a:rPr>
              <a:t> A </a:t>
            </a:r>
            <a:r>
              <a:rPr lang="en-US" sz="1600" dirty="0" smtClean="0">
                <a:solidFill>
                  <a:srgbClr val="DD4A68"/>
                </a:solidFill>
                <a:latin typeface="Arial" panose="020B0604020202020204" pitchFamily="34" charset="0"/>
                <a:ea typeface="Times New Roman" panose="02020603050405020304" pitchFamily="18" charset="0"/>
              </a:rPr>
              <a:t>INNER JOIN </a:t>
            </a:r>
            <a:r>
              <a:rPr lang="en-US" sz="1600" dirty="0" smtClean="0">
                <a:latin typeface="Arial" panose="020B0604020202020204" pitchFamily="34" charset="0"/>
                <a:cs typeface="Arial" panose="020B0604020202020204" pitchFamily="34" charset="0"/>
              </a:rPr>
              <a:t>B </a:t>
            </a:r>
            <a:r>
              <a:rPr lang="en-US" sz="1600" dirty="0" smtClean="0">
                <a:solidFill>
                  <a:srgbClr val="DD4A68"/>
                </a:solidFill>
                <a:latin typeface="Arial" panose="020B0604020202020204" pitchFamily="34" charset="0"/>
                <a:ea typeface="Times New Roman" panose="02020603050405020304" pitchFamily="18" charset="0"/>
              </a:rPr>
              <a:t>ON c2=c4 WHERE c2</a:t>
            </a:r>
            <a:r>
              <a:rPr lang="en-US" sz="1600" dirty="0">
                <a:solidFill>
                  <a:srgbClr val="DD4A68"/>
                </a:solidFill>
                <a:latin typeface="Arial" panose="020B0604020202020204" pitchFamily="34" charset="0"/>
                <a:ea typeface="Times New Roman" panose="02020603050405020304" pitchFamily="18" charset="0"/>
              </a:rPr>
              <a:t>&lt;=2</a:t>
            </a:r>
            <a:r>
              <a:rPr lang="en-US" sz="1600" dirty="0">
                <a:latin typeface="Arial" panose="020B0604020202020204" pitchFamily="34" charset="0"/>
                <a:cs typeface="Arial" panose="020B0604020202020204" pitchFamily="34" charset="0"/>
              </a:rPr>
              <a:t>;</a:t>
            </a:r>
            <a:endParaRPr lang="en-IN" sz="1600" dirty="0" smtClean="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844570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a:t>
            </a:r>
            <a:r>
              <a:rPr lang="en-IN" sz="3600" dirty="0" smtClean="0">
                <a:solidFill>
                  <a:srgbClr val="222222"/>
                </a:solidFill>
                <a:latin typeface="arial" panose="020B0604020202020204" pitchFamily="34" charset="0"/>
              </a:rPr>
              <a:t>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smtClean="0">
                <a:solidFill>
                  <a:srgbClr val="C00000"/>
                </a:solidFill>
                <a:latin typeface="Arial" panose="020B0604020202020204" pitchFamily="34" charset="0"/>
                <a:cs typeface="Arial" panose="020B0604020202020204" pitchFamily="34" charset="0"/>
              </a:rPr>
              <a:t>COLUMNS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smtClean="0">
                <a:solidFill>
                  <a:srgbClr val="C00000"/>
                </a:solidFill>
                <a:latin typeface="Arial" panose="020B0604020202020204" pitchFamily="34" charset="0"/>
                <a:cs typeface="Arial" panose="020B0604020202020204" pitchFamily="34" charset="0"/>
              </a:rPr>
              <a:t>ATTRIBUTES / FIELDS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whereas </a:t>
            </a:r>
            <a:r>
              <a:rPr lang="en-IN" sz="2000" dirty="0">
                <a:solidFill>
                  <a:srgbClr val="222426"/>
                </a:solidFill>
                <a:latin typeface="Arial" panose="020B0604020202020204" pitchFamily="34" charset="0"/>
                <a:cs typeface="Arial" panose="020B0604020202020204" pitchFamily="34" charset="0"/>
              </a:rPr>
              <a:t>the </a:t>
            </a:r>
            <a:r>
              <a:rPr lang="en-IN" sz="2000" b="1" dirty="0" smtClean="0">
                <a:solidFill>
                  <a:srgbClr val="C00000"/>
                </a:solidFill>
                <a:latin typeface="Arial" panose="020B0604020202020204" pitchFamily="34" charset="0"/>
                <a:cs typeface="Arial" panose="020B0604020202020204" pitchFamily="34" charset="0"/>
              </a:rPr>
              <a:t>ROWS</a:t>
            </a:r>
            <a:r>
              <a:rPr lang="en-IN" sz="2000" dirty="0" smtClean="0">
                <a:solidFill>
                  <a:srgbClr val="C00000"/>
                </a:solidFill>
                <a:latin typeface="Arial" panose="020B0604020202020204" pitchFamily="34" charset="0"/>
                <a:cs typeface="Arial" panose="020B0604020202020204" pitchFamily="34" charset="0"/>
              </a:rPr>
              <a:t> </a:t>
            </a:r>
            <a:r>
              <a:rPr lang="en-IN" sz="2000" dirty="0" smtClean="0">
                <a:solidFill>
                  <a:srgbClr val="222426"/>
                </a:solidFill>
                <a:latin typeface="Arial" panose="020B0604020202020204" pitchFamily="34" charset="0"/>
                <a:cs typeface="Arial" panose="020B0604020202020204" pitchFamily="34" charset="0"/>
              </a:rPr>
              <a:t>are </a:t>
            </a:r>
            <a:r>
              <a:rPr lang="en-IN" sz="2000" dirty="0">
                <a:solidFill>
                  <a:srgbClr val="222426"/>
                </a:solidFill>
                <a:latin typeface="Arial" panose="020B0604020202020204" pitchFamily="34" charset="0"/>
                <a:cs typeface="Arial" panose="020B0604020202020204" pitchFamily="34" charset="0"/>
              </a:rPr>
              <a:t>known as </a:t>
            </a:r>
            <a:r>
              <a:rPr lang="en-IN" sz="2000" b="1" dirty="0">
                <a:solidFill>
                  <a:srgbClr val="C00000"/>
                </a:solidFill>
                <a:latin typeface="Arial" panose="020B0604020202020204" pitchFamily="34" charset="0"/>
                <a:cs typeface="Arial" panose="020B0604020202020204" pitchFamily="34" charset="0"/>
              </a:rPr>
              <a:t>RECORDS / </a:t>
            </a:r>
            <a:r>
              <a:rPr lang="en-IN" sz="2000" b="1" dirty="0" smtClean="0">
                <a:solidFill>
                  <a:srgbClr val="C00000"/>
                </a:solidFill>
                <a:latin typeface="Arial" panose="020B0604020202020204" pitchFamily="34" charset="0"/>
                <a:cs typeface="Arial" panose="020B0604020202020204" pitchFamily="34" charset="0"/>
              </a:rPr>
              <a:t>TUPLE</a:t>
            </a:r>
            <a:r>
              <a:rPr lang="en-IN" sz="2000" dirty="0" smtClean="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gridCol w="2117035"/>
                <a:gridCol w="1600200"/>
                <a:gridCol w="1577008"/>
                <a:gridCol w="1089991"/>
              </a:tblGrid>
              <a:tr h="401320">
                <a:tc>
                  <a:txBody>
                    <a:bodyPr/>
                    <a:lstStyle/>
                    <a:p>
                      <a:r>
                        <a:rPr lang="en-IN" b="0" dirty="0" smtClean="0">
                          <a:latin typeface="Arial" panose="020B0604020202020204" pitchFamily="34" charset="0"/>
                          <a:cs typeface="Arial" panose="020B0604020202020204" pitchFamily="34" charset="0"/>
                        </a:rPr>
                        <a:t>SSN</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EmployeeName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 Job</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Hiredate</a:t>
                      </a:r>
                      <a:endParaRPr lang="en-IN" b="0" dirty="0">
                        <a:latin typeface="Arial" panose="020B0604020202020204" pitchFamily="34" charset="0"/>
                        <a:cs typeface="Arial" panose="020B0604020202020204" pitchFamily="34" charset="0"/>
                      </a:endParaRPr>
                    </a:p>
                  </a:txBody>
                  <a:tcPr anchor="ctr">
                    <a:solidFill>
                      <a:schemeClr val="accent4"/>
                    </a:solidFill>
                  </a:tcPr>
                </a:tc>
                <a:tc>
                  <a:txBody>
                    <a:bodyPr/>
                    <a:lstStyle/>
                    <a:p>
                      <a:r>
                        <a:rPr lang="en-IN" b="0" dirty="0" smtClean="0">
                          <a:latin typeface="Arial" panose="020B0604020202020204" pitchFamily="34" charset="0"/>
                          <a:cs typeface="Arial" panose="020B0604020202020204" pitchFamily="34" charset="0"/>
                        </a:rPr>
                        <a:t>Salary</a:t>
                      </a:r>
                      <a:endParaRPr lang="en-IN" b="0" dirty="0">
                        <a:latin typeface="Arial" panose="020B0604020202020204" pitchFamily="34" charset="0"/>
                        <a:cs typeface="Arial" panose="020B0604020202020204" pitchFamily="34" charset="0"/>
                      </a:endParaRPr>
                    </a:p>
                  </a:txBody>
                  <a:tcPr anchor="ctr">
                    <a:solidFill>
                      <a:schemeClr val="accent4"/>
                    </a:solidFill>
                  </a:tcPr>
                </a:tc>
              </a:tr>
              <a:tr h="401320">
                <a:tc>
                  <a:txBody>
                    <a:bodyPr/>
                    <a:lstStyle/>
                    <a:p>
                      <a:r>
                        <a:rPr lang="en-IN" dirty="0" smtClean="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KING</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PRESIDENT</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2017-02-15</a:t>
                      </a:r>
                      <a:endParaRPr lang="en-IN" dirty="0">
                        <a:latin typeface="Arial" panose="020B0604020202020204" pitchFamily="34" charset="0"/>
                        <a:cs typeface="Arial" panose="020B0604020202020204" pitchFamily="34" charset="0"/>
                      </a:endParaRPr>
                    </a:p>
                  </a:txBody>
                  <a:tcPr/>
                </a:tc>
                <a:tc>
                  <a:txBody>
                    <a:bodyPr/>
                    <a:lstStyle/>
                    <a:p>
                      <a:r>
                        <a:rPr lang="en-IN" dirty="0" smtClean="0">
                          <a:latin typeface="Arial" panose="020B0604020202020204" pitchFamily="34" charset="0"/>
                          <a:cs typeface="Arial" panose="020B0604020202020204" pitchFamily="34" charset="0"/>
                        </a:rPr>
                        <a:t>5000</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r h="401320">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smtClean="0">
                <a:latin typeface="Arial" panose="020B0604020202020204" pitchFamily="34" charset="0"/>
                <a:cs typeface="Arial" panose="020B0604020202020204" pitchFamily="34" charset="0"/>
              </a:rPr>
              <a:t>Attributes</a:t>
            </a:r>
            <a:endParaRPr lang="en-IN" sz="2000" b="1" dirty="0">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Rows</a:t>
            </a:r>
            <a:endParaRPr lang="en-IN" sz="2000" b="1" dirty="0">
              <a:latin typeface="Arial" panose="020B0604020202020204" pitchFamily="34" charset="0"/>
              <a:cs typeface="Arial" panose="020B0604020202020204" pitchFamily="34" charset="0"/>
            </a:endParaRP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In Relation: EMP</a:t>
            </a:r>
            <a:endParaRPr lang="en-IN" b="1" dirty="0">
              <a:latin typeface="Arial" panose="020B0604020202020204" pitchFamily="34" charset="0"/>
              <a:cs typeface="Arial" panose="020B0604020202020204" pitchFamily="34" charset="0"/>
            </a:endParaRP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3956014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smtClean="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smtClean="0"/>
                        <a:t> LENGTH</a:t>
                      </a:r>
                      <a:r>
                        <a:rPr lang="en-IN" baseline="0" dirty="0" smtClean="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endParaRPr lang="en-IN" sz="2000" dirty="0" smtClean="0">
              <a:solidFill>
                <a:srgbClr val="0089A4"/>
              </a:solidFill>
              <a:latin typeface="arial" panose="020B0604020202020204" pitchFamily="34" charset="0"/>
            </a:endParaRPr>
          </a:p>
          <a:p>
            <a:r>
              <a:rPr lang="en-IN" sz="2000" dirty="0">
                <a:solidFill>
                  <a:srgbClr val="0089A4"/>
                </a:solidFill>
                <a:latin typeface="arial" panose="020B0604020202020204" pitchFamily="34" charset="0"/>
              </a:rPr>
              <a:t>T</a:t>
            </a:r>
            <a:r>
              <a:rPr lang="en-IN" sz="2000" dirty="0" smtClean="0">
                <a:solidFill>
                  <a:srgbClr val="0089A4"/>
                </a:solidFill>
                <a:latin typeface="arial" panose="020B0604020202020204" pitchFamily="34" charset="0"/>
              </a:rPr>
              <a:t>he</a:t>
            </a:r>
            <a:r>
              <a:rPr lang="en-IN" sz="2000" dirty="0">
                <a:solidFill>
                  <a:srgbClr val="0089A4"/>
                </a:solidFill>
                <a:latin typeface="arial" panose="020B0604020202020204" pitchFamily="34" charset="0"/>
              </a:rPr>
              <a:t>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gridCol w="451415"/>
                <a:gridCol w="451415"/>
                <a:gridCol w="451415"/>
                <a:gridCol w="451415"/>
                <a:gridCol w="451415"/>
                <a:gridCol w="451415"/>
                <a:gridCol w="451415"/>
                <a:gridCol w="451415"/>
                <a:gridCol w="451415"/>
                <a:gridCol w="451415"/>
                <a:gridCol w="1800000"/>
              </a:tblGrid>
              <a:tr h="370840">
                <a:tc>
                  <a:txBody>
                    <a:bodyPr/>
                    <a:lstStyle/>
                    <a:p>
                      <a:r>
                        <a:rPr lang="en-IN" dirty="0" smtClean="0"/>
                        <a:t>ENAME</a:t>
                      </a:r>
                      <a:r>
                        <a:rPr lang="en-IN" baseline="0" dirty="0" smtClean="0"/>
                        <a:t> </a:t>
                      </a:r>
                      <a:r>
                        <a:rPr lang="en-IN" dirty="0" smtClean="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smtClean="0"/>
                        <a:t> LENGTH</a:t>
                      </a:r>
                      <a:r>
                        <a:rPr lang="en-IN" baseline="0" dirty="0" smtClean="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IN" dirty="0" smtClean="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smtClean="0"/>
                        <a:t>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smtClean="0"/>
                        <a:t> LENGTH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smtClean="0">
                <a:solidFill>
                  <a:srgbClr val="006C86"/>
                </a:solidFill>
                <a:latin typeface="arial" panose="020B0604020202020204" pitchFamily="34" charset="0"/>
              </a:rPr>
              <a:t>PAD_CHAR_TO_FULL_LENGTH</a:t>
            </a:r>
            <a:r>
              <a:rPr lang="en-IN" dirty="0" smtClean="0">
                <a:solidFill>
                  <a:srgbClr val="006C86"/>
                </a:solidFill>
                <a:latin typeface="arial" panose="020B0604020202020204" pitchFamily="34" charset="0"/>
              </a:rPr>
              <a:t> SQL </a:t>
            </a:r>
            <a:r>
              <a:rPr lang="en-IN" dirty="0">
                <a:solidFill>
                  <a:srgbClr val="006C86"/>
                </a:solidFill>
                <a:latin typeface="arial" panose="020B0604020202020204" pitchFamily="34" charset="0"/>
              </a:rPr>
              <a:t>mode is enabled)</a:t>
            </a:r>
          </a:p>
        </p:txBody>
      </p:sp>
      <p:sp>
        <p:nvSpPr>
          <p:cNvPr id="11" name="Rectangle 10"/>
          <p:cNvSpPr/>
          <p:nvPr/>
        </p:nvSpPr>
        <p:spPr>
          <a:xfrm>
            <a:off x="142844" y="1353909"/>
            <a:ext cx="8715436" cy="646331"/>
          </a:xfrm>
          <a:prstGeom prst="rect">
            <a:avLst/>
          </a:prstGeom>
        </p:spPr>
        <p:txBody>
          <a:bodyPr wrap="square">
            <a:spAutoFit/>
          </a:bodyPr>
          <a:lstStyle/>
          <a:p>
            <a:r>
              <a:rPr lang="en-US" dirty="0" smtClean="0">
                <a:solidFill>
                  <a:srgbClr val="0070C0"/>
                </a:solidFill>
              </a:rPr>
              <a:t>As of MySQL 8.0.13, PAD_CHAR_TO_FULL_LENGTH is deprecated. It will be removed in a future version of MySQL.</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0-255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VARCHAR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0-65535</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TINYTEXT [(length)]</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8</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TEXT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16</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MEDIUMTEXT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24</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LONGTEXT [(length)]</a:t>
                      </a:r>
                      <a:endParaRPr lang="en-IN" sz="1600" dirty="0">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(2</a:t>
                      </a:r>
                      <a:r>
                        <a:rPr kumimoji="0" lang="en-IN" sz="1600" b="1" i="0" kern="1200" baseline="30000" dirty="0" smtClean="0">
                          <a:solidFill>
                            <a:schemeClr val="tx1"/>
                          </a:solidFill>
                          <a:effectLst/>
                          <a:latin typeface="Arial" panose="020B0604020202020204" pitchFamily="34" charset="0"/>
                          <a:ea typeface="+mn-ea"/>
                          <a:cs typeface="Arial" panose="020B0604020202020204" pitchFamily="34" charset="0"/>
                        </a:rPr>
                        <a:t>32</a:t>
                      </a:r>
                      <a:r>
                        <a:rPr lang="en-IN" sz="1600" baseline="0" dirty="0" smtClean="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smtClean="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ENUM('value1',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65,535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SET('value1', 'value2',...)</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64 members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2599020258"/>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
            </a:r>
            <a:r>
              <a:rPr lang="en-IN" sz="3200" b="1" i="1" dirty="0" smtClean="0">
                <a:solidFill>
                  <a:srgbClr val="FFFF00"/>
                </a:solidFill>
                <a:latin typeface="Arial" pitchFamily="34" charset="0"/>
                <a:cs typeface="Arial" pitchFamily="34" charset="0"/>
              </a:rPr>
              <a:t>ataType </a:t>
            </a:r>
            <a:r>
              <a:rPr lang="en-IN" sz="3200" b="1" i="1" dirty="0">
                <a:solidFill>
                  <a:srgbClr val="FFFF00"/>
                </a:solidFill>
                <a:latin typeface="Arial" pitchFamily="34" charset="0"/>
                <a:cs typeface="Arial" pitchFamily="34" charset="0"/>
              </a:rPr>
              <a:t>–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smtClean="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a:t>
            </a:r>
            <a:r>
              <a:rPr lang="en-IN" dirty="0" smtClean="0">
                <a:solidFill>
                  <a:srgbClr val="FFC000"/>
                </a:solidFill>
                <a:latin typeface="Arial" panose="020B0604020202020204" pitchFamily="34" charset="0"/>
                <a:cs typeface="Arial" panose="020B0604020202020204" pitchFamily="34" charset="0"/>
              </a:rPr>
              <a:t>NULL</a:t>
            </a:r>
            <a:endParaRPr lang="en-IN" dirty="0">
              <a:solidFill>
                <a:srgbClr val="FFC000"/>
              </a:solidFill>
              <a:latin typeface="Arial" panose="020B0604020202020204" pitchFamily="34" charset="0"/>
              <a:cs typeface="Arial" panose="020B0604020202020204" pitchFamily="34" charset="0"/>
            </a:endParaRP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ENUM('A','B','C') NOT NULL);</a:t>
            </a:r>
          </a:p>
          <a:p>
            <a:r>
              <a:rPr lang="en-IN" dirty="0" smtClean="0">
                <a:latin typeface="Arial" panose="020B0604020202020204" pitchFamily="34" charset="0"/>
                <a:cs typeface="Arial" panose="020B0604020202020204" pitchFamily="34" charset="0"/>
              </a:rPr>
              <a:t>INSERT INTO TEMP (COL1) VALUES (1);</a:t>
            </a:r>
          </a:p>
          <a:p>
            <a:endParaRPr lang="en-IN" dirty="0" smtClean="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smtClean="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smtClean="0">
                <a:latin typeface="Arial" panose="020B0604020202020204" pitchFamily="34" charset="0"/>
                <a:cs typeface="Arial" panose="020B0604020202020204" pitchFamily="34" charset="0"/>
              </a:rPr>
              <a:t> INTO TEMP (COL1) VALUES (1,'THIS IS THE TEST');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a:t>
            </a:r>
            <a:r>
              <a:rPr lang="en-IN" dirty="0" smtClean="0"/>
              <a:t>use user </a:t>
            </a:r>
            <a:r>
              <a:rPr lang="en-IN" dirty="0"/>
              <a:t>variable as an enumeration value. This pair of statements do not work:</a:t>
            </a:r>
          </a:p>
          <a:p>
            <a:endParaRPr lang="en-IN" dirty="0"/>
          </a:p>
          <a:p>
            <a:r>
              <a:rPr lang="en-IN" dirty="0" smtClean="0"/>
              <a:t>SET </a:t>
            </a:r>
            <a:r>
              <a:rPr lang="en-IN" dirty="0"/>
              <a:t>@mysize = 'medium';</a:t>
            </a:r>
          </a:p>
          <a:p>
            <a:r>
              <a:rPr lang="en-IN" dirty="0" smtClean="0"/>
              <a:t>CREATE </a:t>
            </a:r>
            <a:r>
              <a:rPr lang="en-IN" dirty="0"/>
              <a:t>TABLE sizes </a:t>
            </a:r>
            <a:r>
              <a:rPr lang="en-IN" dirty="0" smtClean="0"/>
              <a:t>( size </a:t>
            </a:r>
            <a:r>
              <a:rPr lang="en-IN" dirty="0"/>
              <a:t>ENUM('small', @mysize, 'large</a:t>
            </a:r>
            <a:r>
              <a:rPr lang="en-IN" dirty="0" smtClean="0"/>
              <a:t>'));</a:t>
            </a:r>
            <a:endParaRPr lang="en-IN" dirty="0"/>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SET </a:t>
            </a:r>
            <a:r>
              <a:rPr lang="en-IN" dirty="0">
                <a:latin typeface="Arial" panose="020B0604020202020204" pitchFamily="34" charset="0"/>
                <a:cs typeface="Arial" panose="020B0604020202020204" pitchFamily="34" charset="0"/>
              </a:rPr>
              <a:t>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smtClean="0"/>
              <a:t>(</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smtClean="0"/>
              <a:t>(</a:t>
            </a:r>
            <a:r>
              <a:rPr lang="en-IN" dirty="0"/>
              <a:t>col) VALUES (</a:t>
            </a:r>
            <a:r>
              <a:rPr lang="en-IN" dirty="0" smtClean="0"/>
              <a:t>'</a:t>
            </a:r>
            <a:r>
              <a:rPr lang="en-IN" dirty="0" err="1" smtClean="0"/>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469521112"/>
              </p:ext>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gridCol w="1066800"/>
                <a:gridCol w="3276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TINYINT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SMALLINT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2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MEDIUMINT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INT, INTEGER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BIGINT [(length)]</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FLOAT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DECIMAL [(length[,decimals])], NUMERIC [(length[,decimals])]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NUMERIC will </a:t>
                      </a:r>
                      <a:r>
                        <a:rPr lang="en-IN" sz="1600" smtClean="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DOUBLE [PRECISION] [(length[,decimals])], </a:t>
                      </a:r>
                    </a:p>
                    <a:p>
                      <a:r>
                        <a:rPr lang="en-IN" sz="1600" dirty="0" smtClean="0">
                          <a:latin typeface="Arial" panose="020B0604020202020204" pitchFamily="34" charset="0"/>
                          <a:cs typeface="Arial" panose="020B0604020202020204" pitchFamily="34" charset="0"/>
                        </a:rPr>
                        <a:t>REAL [(length[,decimals])]</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a:t>
            </a:r>
            <a:r>
              <a:rPr lang="en-IN" sz="2400" dirty="0" smtClean="0">
                <a:solidFill>
                  <a:srgbClr val="0070C0"/>
                </a:solidFill>
                <a:latin typeface="Segoe UI Light" panose="020B0502040204020203" pitchFamily="34" charset="0"/>
                <a:cs typeface="Segoe UI Light" panose="020B0502040204020203" pitchFamily="34" charset="0"/>
              </a:rPr>
              <a:t>For: </a:t>
            </a:r>
            <a:r>
              <a:rPr lang="en-IN" sz="2400" dirty="0">
                <a:solidFill>
                  <a:srgbClr val="0070C0"/>
                </a:solidFill>
                <a:latin typeface="Segoe UI Light" panose="020B0502040204020203" pitchFamily="34" charset="0"/>
                <a:cs typeface="Segoe UI Light" panose="020B0502040204020203" pitchFamily="34" charset="0"/>
              </a:rPr>
              <a:t>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smtClean="0">
                <a:solidFill>
                  <a:srgbClr val="D9DD21"/>
                </a:solidFill>
              </a:rPr>
              <a:t>UNSIGNED prohibits negative values.</a:t>
            </a:r>
            <a:endParaRPr lang="en-IN" sz="2000" dirty="0">
              <a:solidFill>
                <a:srgbClr val="D9DD21"/>
              </a:solidFill>
            </a:endParaRPr>
          </a:p>
        </p:txBody>
      </p:sp>
    </p:spTree>
    <p:extLst>
      <p:ext uri="{BB962C8B-B14F-4D97-AF65-F5344CB8AC3E}">
        <p14:creationId xmlns:p14="http://schemas.microsoft.com/office/powerpoint/2010/main" xmlns="" val="2057850781"/>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xmlns=""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gridCol w="2286000"/>
                <a:gridCol w="3657600"/>
              </a:tblGrid>
              <a:tr h="370840">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Datatypes</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Size</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smtClean="0">
                          <a:solidFill>
                            <a:srgbClr val="B7F7E2"/>
                          </a:solidFill>
                          <a:latin typeface="Arial" panose="020B0604020202020204" pitchFamily="34" charset="0"/>
                          <a:ea typeface="+mn-ea"/>
                          <a:cs typeface="Arial" panose="020B0604020202020204" pitchFamily="34" charset="0"/>
                        </a:rPr>
                        <a:t>Description</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r>
              <a:tr h="370840">
                <a:tc>
                  <a:txBody>
                    <a:bodyPr/>
                    <a:lstStyle/>
                    <a:p>
                      <a:r>
                        <a:rPr lang="en-IN" sz="1600" dirty="0" smtClean="0">
                          <a:latin typeface="Arial" panose="020B0604020202020204" pitchFamily="34" charset="0"/>
                          <a:cs typeface="Arial" panose="020B0604020202020204" pitchFamily="34" charset="0"/>
                        </a:rPr>
                        <a:t>YEAR</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1 byte</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3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DATETIME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8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tr>
              <a:tr h="370840">
                <a:tc>
                  <a:txBody>
                    <a:bodyPr/>
                    <a:lstStyle/>
                    <a:p>
                      <a:r>
                        <a:rPr lang="en-IN" sz="1600" dirty="0" smtClean="0">
                          <a:latin typeface="Arial" panose="020B0604020202020204" pitchFamily="34" charset="0"/>
                          <a:cs typeface="Arial" panose="020B0604020202020204" pitchFamily="34" charset="0"/>
                        </a:rPr>
                        <a:t>TIMESTAMP</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smtClean="0">
                          <a:latin typeface="Arial" panose="020B0604020202020204" pitchFamily="34" charset="0"/>
                          <a:cs typeface="Arial" panose="020B0604020202020204" pitchFamily="34" charset="0"/>
                        </a:rPr>
                        <a:t>4 bytes</a:t>
                      </a:r>
                      <a:endParaRPr lang="en-IN" sz="1600" dirty="0">
                        <a:latin typeface="Arial" panose="020B0604020202020204" pitchFamily="34" charset="0"/>
                        <a:cs typeface="Arial" panose="020B0604020202020204" pitchFamily="34" charset="0"/>
                      </a:endParaRPr>
                    </a:p>
                  </a:txBody>
                  <a:tcPr anchor="ctr"/>
                </a:tc>
                <a:tc>
                  <a:txBody>
                    <a:bodyPr/>
                    <a:lstStyle/>
                    <a:p>
                      <a:r>
                        <a:rPr kumimoji="0" lang="en-IN" sz="1600" b="0" i="0" kern="1200" dirty="0" smtClean="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9355090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dataType </a:t>
            </a:r>
            <a:r>
              <a:rPr lang="en-IN" sz="3200" b="1" i="1" dirty="0">
                <a:solidFill>
                  <a:srgbClr val="FFFF00"/>
                </a:solidFill>
                <a:latin typeface="Arial" pitchFamily="34" charset="0"/>
                <a:cs typeface="Arial" pitchFamily="34" charset="0"/>
              </a:rPr>
              <a:t>–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a:t>
            </a:r>
            <a:r>
              <a:rPr lang="en-IN" dirty="0" smtClean="0">
                <a:latin typeface="Arial" panose="020B0604020202020204" pitchFamily="34" charset="0"/>
                <a:cs typeface="Arial" panose="020B0604020202020204" pitchFamily="34" charset="0"/>
              </a:rPr>
              <a:t>TINYINT(1</a:t>
            </a:r>
            <a:r>
              <a:rPr lang="en-IN" dirty="0">
                <a:latin typeface="Arial" panose="020B0604020202020204" pitchFamily="34" charset="0"/>
                <a:cs typeface="Arial" panose="020B0604020202020204" pitchFamily="34" charset="0"/>
              </a:rPr>
              <a:t>)</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r>
              <a:rPr lang="en-IN" sz="1600" dirty="0" smtClean="0">
                <a:latin typeface="Arial" panose="020B0604020202020204" pitchFamily="34" charset="0"/>
                <a:cs typeface="Arial" panose="020B0604020202020204" pitchFamily="34" charset="0"/>
              </a:rPr>
              <a:t>);</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smtClean="0">
                <a:latin typeface="Arial" panose="020B0604020202020204" pitchFamily="34" charset="0"/>
                <a:cs typeface="Arial" panose="020B0604020202020204" pitchFamily="34" charset="0"/>
              </a:rPr>
              <a:t> TEMP;</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smtClean="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smtClean="0">
                <a:latin typeface="Arial" panose="020B0604020202020204" pitchFamily="34" charset="0"/>
                <a:cs typeface="Arial" panose="020B0604020202020204" pitchFamily="34" charset="0"/>
              </a:rPr>
              <a:t> TEMP;</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3857934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smtClean="0">
                <a:solidFill>
                  <a:srgbClr val="0077AA"/>
                </a:solidFill>
                <a:latin typeface="Arial" panose="020B0604020202020204" pitchFamily="34" charset="0"/>
                <a:ea typeface="Times New Roman" panose="02020603050405020304" pitchFamily="18" charset="0"/>
              </a:rPr>
              <a:t>update</a:t>
            </a:r>
            <a:r>
              <a:rPr lang="en-US" dirty="0" smtClean="0"/>
              <a:t> j set date =  json_set(date, "$.canVote", 'False');</a:t>
            </a:r>
            <a:endParaRPr lang="en-US" dirty="0"/>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smtClean="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smtClean="0">
                <a:latin typeface="Arial" pitchFamily="34" charset="0"/>
                <a:cs typeface="Arial" pitchFamily="34" charset="0"/>
              </a:rPr>
              <a:t>Data is separated </a:t>
            </a:r>
            <a:r>
              <a:rPr lang="en-US" smtClean="0">
                <a:latin typeface="Arial" pitchFamily="34" charset="0"/>
                <a:cs typeface="Arial" pitchFamily="34" charset="0"/>
              </a:rPr>
              <a:t>by comm</a:t>
            </a:r>
            <a:endParaRPr lang="en-US" dirty="0" smtClean="0">
              <a:latin typeface="Arial" pitchFamily="34" charset="0"/>
              <a:cs typeface="Arial" pitchFamily="34" charset="0"/>
            </a:endParaRPr>
          </a:p>
          <a:p>
            <a:pPr marL="347663" indent="-347663">
              <a:lnSpc>
                <a:spcPct val="200000"/>
              </a:lnSpc>
              <a:buFont typeface="Wingdings" pitchFamily="2" charset="2"/>
              <a:buChar char="§"/>
            </a:pPr>
            <a:r>
              <a:rPr lang="en-US" dirty="0" smtClean="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smtClean="0">
                <a:latin typeface="Arial" pitchFamily="34" charset="0"/>
                <a:cs typeface="Arial" pitchFamily="34" charset="0"/>
              </a:rPr>
              <a:t>Square brackets hold arrays</a:t>
            </a:r>
            <a:endParaRPr lang="en-US" dirty="0">
              <a:latin typeface="Arial" pitchFamily="34" charset="0"/>
              <a:cs typeface="Arial" pitchFamily="34" charset="0"/>
            </a:endParaRPr>
          </a:p>
        </p:txBody>
      </p:sp>
      <p:sp>
        <p:nvSpPr>
          <p:cNvPr id="9" name="Rectangle 8"/>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JSON </a:t>
            </a:r>
            <a:r>
              <a:rPr lang="en-IN" dirty="0">
                <a:latin typeface="Arial" panose="020B0604020202020204" pitchFamily="34" charset="0"/>
                <a:cs typeface="Arial" panose="020B0604020202020204" pitchFamily="34" charset="0"/>
              </a:rPr>
              <a:t>(JavaScript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object is an unordered set of name/value pairs.</a:t>
            </a:r>
            <a:endParaRPr lang="en-US" dirty="0">
              <a:latin typeface="Arial" pitchFamily="34" charset="0"/>
              <a:cs typeface="Arial" pitchFamily="34" charset="0"/>
            </a:endParaRP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smtClean="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smtClean="0">
                <a:latin typeface="Arial" pitchFamily="34" charset="0"/>
                <a:cs typeface="Arial" pitchFamily="34" charset="0"/>
              </a:rPr>
              <a:t>In Entity Relationship(ER) Model attributes can be classified into the following types.</a:t>
            </a:r>
            <a:endParaRPr lang="en-US" sz="3200" dirty="0" smtClean="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smtClean="0">
                <a:solidFill>
                  <a:schemeClr val="bg2">
                    <a:lumMod val="50000"/>
                  </a:schemeClr>
                </a:solidFill>
                <a:latin typeface="Arial" pitchFamily="34" charset="0"/>
                <a:cs typeface="Arial" pitchFamily="34" charset="0"/>
              </a:rPr>
              <a:t> </a:t>
            </a:r>
            <a:r>
              <a:rPr lang="en-US" sz="2400" dirty="0" smtClean="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smtClean="0">
                <a:solidFill>
                  <a:schemeClr val="bg2">
                    <a:lumMod val="50000"/>
                  </a:schemeClr>
                </a:solidFill>
                <a:latin typeface="Arial" pitchFamily="34" charset="0"/>
                <a:ea typeface="MS Mincho" pitchFamily="49" charset="-128"/>
                <a:cs typeface="Arial" pitchFamily="34" charset="0"/>
              </a:rPr>
              <a:t> Complex Attribute</a:t>
            </a:r>
            <a:endParaRPr lang="en-US" sz="2400" dirty="0">
              <a:solidFill>
                <a:schemeClr val="bg2">
                  <a:lumMod val="50000"/>
                </a:schemeClr>
              </a:solidFill>
              <a:latin typeface="Arial" pitchFamily="34" charset="0"/>
              <a:ea typeface="MS Mincho" pitchFamily="49" charset="-128"/>
              <a:cs typeface="Arial" pitchFamily="34" charset="0"/>
            </a:endParaRP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JSON</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0]');</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a:t>
            </a:r>
            <a:r>
              <a:rPr lang="en-IN" sz="1600" dirty="0">
                <a:solidFill>
                  <a:srgbClr val="DD4A68"/>
                </a:solidFill>
                <a:latin typeface="Arial" panose="020B0604020202020204" pitchFamily="34" charset="0"/>
                <a:ea typeface="Times New Roman" panose="02020603050405020304" pitchFamily="18" charset="0"/>
              </a:rPr>
              <a:t>10, 20, [30, 40], [50, 60, 70</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DD4A68"/>
                </a:solidFill>
                <a:latin typeface="Arial" panose="020B0604020202020204" pitchFamily="34" charset="0"/>
                <a:ea typeface="Times New Roman" panose="02020603050405020304" pitchFamily="18" charset="0"/>
              </a:rPr>
              <a:t>3][0</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a:t>
            </a:r>
          </a:p>
          <a:p>
            <a:endParaRPr lang="en-IN" sz="1600" dirty="0" smtClean="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r>
              <a:rPr lang="en-IN" sz="1600" dirty="0" smtClean="0">
                <a:solidFill>
                  <a:srgbClr val="DD4A68"/>
                </a:solidFill>
                <a:latin typeface="Arial" panose="020B0604020202020204" pitchFamily="34" charset="0"/>
                <a:ea typeface="Times New Roman" panose="02020603050405020304" pitchFamily="18" charset="0"/>
              </a:rPr>
              <a:t>]');</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JSON_EXTRACT('{"id" : "</a:t>
            </a:r>
            <a:r>
              <a:rPr lang="en-IN" sz="1600" dirty="0">
                <a:solidFill>
                  <a:srgbClr val="DD4A68"/>
                </a:solidFill>
                <a:latin typeface="Arial" panose="020B0604020202020204" pitchFamily="34" charset="0"/>
                <a:ea typeface="Times New Roman" panose="02020603050405020304" pitchFamily="18" charset="0"/>
              </a:rPr>
              <a:t>1001", "</a:t>
            </a:r>
            <a:r>
              <a:rPr lang="en-IN" sz="1600" dirty="0" smtClean="0">
                <a:solidFill>
                  <a:srgbClr val="DD4A68"/>
                </a:solidFill>
                <a:latin typeface="Arial" panose="020B0604020202020204" pitchFamily="34" charset="0"/>
                <a:ea typeface="Times New Roman" panose="02020603050405020304" pitchFamily="18" charset="0"/>
              </a:rPr>
              <a:t>ename" : "</a:t>
            </a:r>
            <a:r>
              <a:rPr lang="en-IN" sz="1600" dirty="0">
                <a:solidFill>
                  <a:srgbClr val="DD4A68"/>
                </a:solidFill>
                <a:latin typeface="Arial" panose="020B0604020202020204" pitchFamily="34" charset="0"/>
                <a:ea typeface="Times New Roman" panose="02020603050405020304" pitchFamily="18" charset="0"/>
              </a:rPr>
              <a:t>saleel"}', '$.ename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1001",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saleel</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123</a:t>
            </a:r>
            <a:r>
              <a:rPr lang="en-US" dirty="0" smtClean="0">
                <a:solidFill>
                  <a:srgbClr val="DD4A68"/>
                </a:solidFill>
                <a:latin typeface="Arial" panose="020B0604020202020204" pitchFamily="34" charset="0"/>
                <a:ea typeface="Times New Roman" panose="02020603050405020304" pitchFamily="18" charset="0"/>
              </a:rPr>
              <a:t>, 456]}</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1002", "</a:t>
            </a:r>
            <a:r>
              <a:rPr lang="en-US" dirty="0" smtClean="0">
                <a:solidFill>
                  <a:srgbClr val="DD4A68"/>
                </a:solidFill>
                <a:latin typeface="Arial" panose="020B0604020202020204" pitchFamily="34" charset="0"/>
                <a:ea typeface="Times New Roman" panose="02020603050405020304" pitchFamily="18" charset="0"/>
              </a:rPr>
              <a:t>ename" : </a:t>
            </a:r>
            <a:r>
              <a:rPr lang="en-US" dirty="0">
                <a:solidFill>
                  <a:srgbClr val="DD4A68"/>
                </a:solidFill>
                <a:latin typeface="Arial" panose="020B0604020202020204" pitchFamily="34" charset="0"/>
                <a:ea typeface="Times New Roman" panose="02020603050405020304" pitchFamily="18" charset="0"/>
              </a:rPr>
              <a:t>"</a:t>
            </a:r>
            <a:r>
              <a:rPr lang="en-US" dirty="0" err="1" smtClean="0">
                <a:solidFill>
                  <a:srgbClr val="DD4A68"/>
                </a:solidFill>
                <a:latin typeface="Arial" panose="020B0604020202020204" pitchFamily="34" charset="0"/>
                <a:ea typeface="Times New Roman" panose="02020603050405020304" pitchFamily="18" charset="0"/>
              </a:rPr>
              <a:t>sharmin</a:t>
            </a:r>
            <a:r>
              <a:rPr lang="en-US" dirty="0" smtClean="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phone" : [9922, 8811],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Paud Road</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solidFill>
                  <a:srgbClr val="0077AA"/>
                </a:solidFill>
                <a:latin typeface="Arial" panose="020B0604020202020204" pitchFamily="34" charset="0"/>
                <a:ea typeface="Times New Roman" panose="02020603050405020304" pitchFamily="18" charset="0"/>
              </a:rPr>
              <a:t>INSERT </a:t>
            </a:r>
            <a:r>
              <a:rPr lang="en-US" dirty="0">
                <a:solidFill>
                  <a:srgbClr val="0077AA"/>
                </a:solidFill>
                <a:latin typeface="Arial" panose="020B0604020202020204" pitchFamily="34" charset="0"/>
                <a:ea typeface="Times New Roman" panose="02020603050405020304" pitchFamily="18" charset="0"/>
              </a:rPr>
              <a:t>into </a:t>
            </a:r>
            <a:r>
              <a:rPr lang="en-US" dirty="0" smtClean="0">
                <a:latin typeface="Arial" panose="020B0604020202020204" pitchFamily="34" charset="0"/>
                <a:cs typeface="Arial" panose="020B0604020202020204" pitchFamily="34" charset="0"/>
              </a:rPr>
              <a:t>E </a:t>
            </a:r>
            <a:r>
              <a:rPr lang="en-US" dirty="0" smtClean="0">
                <a:solidFill>
                  <a:srgbClr val="0077AA"/>
                </a:solidFill>
                <a:latin typeface="Arial" panose="020B0604020202020204" pitchFamily="34" charset="0"/>
                <a:ea typeface="Times New Roman" panose="02020603050405020304" pitchFamily="18" charset="0"/>
              </a:rPr>
              <a:t>VALUES</a:t>
            </a:r>
            <a:r>
              <a:rPr lang="en-US" dirty="0" smtClean="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empno" : "</a:t>
            </a:r>
            <a:r>
              <a:rPr lang="en-US" dirty="0">
                <a:solidFill>
                  <a:srgbClr val="DD4A68"/>
                </a:solidFill>
                <a:latin typeface="Arial" panose="020B0604020202020204" pitchFamily="34" charset="0"/>
                <a:ea typeface="Times New Roman" panose="02020603050405020304" pitchFamily="18" charset="0"/>
              </a:rPr>
              <a:t>1003", "</a:t>
            </a:r>
            <a:r>
              <a:rPr lang="en-US" dirty="0" smtClean="0">
                <a:solidFill>
                  <a:srgbClr val="DD4A68"/>
                </a:solidFill>
                <a:latin typeface="Arial" panose="020B0604020202020204" pitchFamily="34" charset="0"/>
                <a:ea typeface="Times New Roman" panose="02020603050405020304" pitchFamily="18" charset="0"/>
              </a:rPr>
              <a:t>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phone" : [</a:t>
            </a:r>
            <a:r>
              <a:rPr lang="en-US" dirty="0">
                <a:solidFill>
                  <a:srgbClr val="DD4A68"/>
                </a:solidFill>
                <a:latin typeface="Arial" panose="020B0604020202020204" pitchFamily="34" charset="0"/>
                <a:ea typeface="Times New Roman" panose="02020603050405020304" pitchFamily="18" charset="0"/>
              </a:rPr>
              <a:t>7788</a:t>
            </a:r>
            <a:r>
              <a:rPr lang="en-US" dirty="0" smtClean="0">
                <a:solidFill>
                  <a:srgbClr val="DD4A68"/>
                </a:solidFill>
                <a:latin typeface="Arial" panose="020B0604020202020204" pitchFamily="34" charset="0"/>
                <a:ea typeface="Times New Roman" panose="02020603050405020304" pitchFamily="18" charset="0"/>
              </a:rPr>
              <a:t>, 9977</a:t>
            </a:r>
            <a:r>
              <a:rPr lang="en-US" dirty="0">
                <a:solidFill>
                  <a:srgbClr val="DD4A68"/>
                </a:solidFill>
                <a:latin typeface="Arial" panose="020B0604020202020204" pitchFamily="34" charset="0"/>
                <a:ea typeface="Times New Roman" panose="02020603050405020304" pitchFamily="18" charset="0"/>
              </a:rPr>
              <a:t>], "</a:t>
            </a:r>
            <a:r>
              <a:rPr lang="en-US" dirty="0" smtClean="0">
                <a:solidFill>
                  <a:srgbClr val="DD4A68"/>
                </a:solidFill>
                <a:latin typeface="Arial" panose="020B0604020202020204" pitchFamily="34" charset="0"/>
                <a:ea typeface="Times New Roman" panose="02020603050405020304" pitchFamily="18" charset="0"/>
              </a:rPr>
              <a:t>address" : </a:t>
            </a:r>
            <a:r>
              <a:rPr lang="en-US" dirty="0">
                <a:solidFill>
                  <a:srgbClr val="DD4A68"/>
                </a:solidFill>
                <a:latin typeface="Arial" panose="020B0604020202020204" pitchFamily="34" charset="0"/>
                <a:ea typeface="Times New Roman" panose="02020603050405020304" pitchFamily="18" charset="0"/>
              </a:rPr>
              <a:t>{"</a:t>
            </a:r>
            <a:r>
              <a:rPr lang="en-US" dirty="0" smtClean="0">
                <a:solidFill>
                  <a:srgbClr val="DD4A68"/>
                </a:solidFill>
                <a:latin typeface="Arial" panose="020B0604020202020204" pitchFamily="34" charset="0"/>
                <a:ea typeface="Times New Roman" panose="02020603050405020304" pitchFamily="18" charset="0"/>
              </a:rPr>
              <a:t>city" : "</a:t>
            </a:r>
            <a:r>
              <a:rPr lang="en-US" dirty="0">
                <a:solidFill>
                  <a:srgbClr val="DD4A68"/>
                </a:solidFill>
                <a:latin typeface="Arial" panose="020B0604020202020204" pitchFamily="34" charset="0"/>
                <a:ea typeface="Times New Roman" panose="02020603050405020304" pitchFamily="18" charset="0"/>
              </a:rPr>
              <a:t>Pune", "</a:t>
            </a:r>
            <a:r>
              <a:rPr lang="en-US" dirty="0" smtClean="0">
                <a:solidFill>
                  <a:srgbClr val="DD4A68"/>
                </a:solidFill>
                <a:latin typeface="Arial" panose="020B0604020202020204" pitchFamily="34" charset="0"/>
                <a:ea typeface="Times New Roman" panose="02020603050405020304" pitchFamily="18" charset="0"/>
              </a:rPr>
              <a:t>state" : "</a:t>
            </a:r>
            <a:r>
              <a:rPr lang="en-US" dirty="0">
                <a:solidFill>
                  <a:srgbClr val="DD4A68"/>
                </a:solidFill>
                <a:latin typeface="Arial" panose="020B0604020202020204" pitchFamily="34" charset="0"/>
                <a:ea typeface="Times New Roman" panose="02020603050405020304" pitchFamily="18" charset="0"/>
              </a:rPr>
              <a:t>MH</a:t>
            </a:r>
            <a:r>
              <a:rPr lang="en-US" dirty="0" smtClean="0">
                <a:solidFill>
                  <a:srgbClr val="DD4A68"/>
                </a:solidFill>
                <a:latin typeface="Arial" panose="020B0604020202020204" pitchFamily="34" charset="0"/>
                <a:ea typeface="Times New Roman" panose="02020603050405020304" pitchFamily="18" charset="0"/>
              </a:rPr>
              <a:t>"}}</a:t>
            </a:r>
            <a:r>
              <a:rPr lang="en-US"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smtClean="0">
                <a:latin typeface="Arial" panose="020B0604020202020204" pitchFamily="34" charset="0"/>
                <a:cs typeface="Arial" panose="020B0604020202020204" pitchFamily="34" charset="0"/>
              </a:rPr>
              <a:t>[</a:t>
            </a:r>
            <a:r>
              <a:rPr lang="en-US" dirty="0" smtClean="0">
                <a:solidFill>
                  <a:srgbClr val="DD4A68"/>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empno" : "</a:t>
            </a:r>
            <a:r>
              <a:rPr lang="en-US" dirty="0" smtClean="0">
                <a:solidFill>
                  <a:srgbClr val="DD4A68"/>
                </a:solidFill>
                <a:latin typeface="Arial" panose="020B0604020202020204" pitchFamily="34" charset="0"/>
                <a:ea typeface="Times New Roman" panose="02020603050405020304" pitchFamily="18" charset="0"/>
              </a:rPr>
              <a:t>1004",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"ram" </a:t>
            </a:r>
            <a:r>
              <a:rPr lang="en-US" dirty="0">
                <a:solidFill>
                  <a:srgbClr val="DD4A68"/>
                </a:solidFill>
                <a:latin typeface="Arial" panose="020B0604020202020204" pitchFamily="34" charset="0"/>
                <a:ea typeface="Times New Roman" panose="02020603050405020304" pitchFamily="18" charset="0"/>
              </a:rPr>
              <a:t>,"phone" : </a:t>
            </a:r>
            <a:r>
              <a:rPr lang="en-US" dirty="0" smtClean="0">
                <a:solidFill>
                  <a:srgbClr val="DD4A68"/>
                </a:solidFill>
                <a:latin typeface="Arial" panose="020B0604020202020204" pitchFamily="34" charset="0"/>
                <a:ea typeface="Times New Roman" panose="02020603050405020304" pitchFamily="18" charset="0"/>
              </a:rPr>
              <a:t>[6672, 8811</a:t>
            </a:r>
            <a:r>
              <a:rPr lang="en-US" dirty="0">
                <a:solidFill>
                  <a:srgbClr val="DD4A68"/>
                </a:solidFill>
                <a:latin typeface="Arial" panose="020B0604020202020204" pitchFamily="34" charset="0"/>
                <a:ea typeface="Times New Roman" panose="02020603050405020304" pitchFamily="18" charset="0"/>
              </a:rPr>
              <a:t>], "address" : "Paud Road"}, {"empno" : "</a:t>
            </a:r>
            <a:r>
              <a:rPr lang="en-US" dirty="0" smtClean="0">
                <a:solidFill>
                  <a:srgbClr val="DD4A68"/>
                </a:solidFill>
                <a:latin typeface="Arial" panose="020B0604020202020204" pitchFamily="34" charset="0"/>
                <a:ea typeface="Times New Roman" panose="02020603050405020304" pitchFamily="18" charset="0"/>
              </a:rPr>
              <a:t>1005", </a:t>
            </a:r>
            <a:r>
              <a:rPr lang="en-US" dirty="0">
                <a:solidFill>
                  <a:srgbClr val="DD4A68"/>
                </a:solidFill>
                <a:latin typeface="Arial" panose="020B0604020202020204" pitchFamily="34" charset="0"/>
                <a:ea typeface="Times New Roman" panose="02020603050405020304" pitchFamily="18" charset="0"/>
              </a:rPr>
              <a:t>"ename" : </a:t>
            </a:r>
            <a:r>
              <a:rPr lang="en-US" dirty="0" smtClean="0">
                <a:solidFill>
                  <a:srgbClr val="DD4A68"/>
                </a:solidFill>
                <a:latin typeface="Arial" panose="020B0604020202020204" pitchFamily="34" charset="0"/>
                <a:ea typeface="Times New Roman" panose="02020603050405020304" pitchFamily="18" charset="0"/>
              </a:rPr>
              <a:t>"sham</a:t>
            </a:r>
            <a:r>
              <a:rPr lang="en-US" dirty="0">
                <a:solidFill>
                  <a:srgbClr val="DD4A68"/>
                </a:solidFill>
                <a:latin typeface="Arial" panose="020B0604020202020204" pitchFamily="34" charset="0"/>
                <a:ea typeface="Times New Roman" panose="02020603050405020304" pitchFamily="18" charset="0"/>
              </a:rPr>
              <a:t>" ,"phone" : [</a:t>
            </a:r>
            <a:r>
              <a:rPr lang="en-US" dirty="0" smtClean="0">
                <a:solidFill>
                  <a:srgbClr val="DD4A68"/>
                </a:solidFill>
                <a:latin typeface="Arial" panose="020B0604020202020204" pitchFamily="34" charset="0"/>
                <a:ea typeface="Times New Roman" panose="02020603050405020304" pitchFamily="18" charset="0"/>
              </a:rPr>
              <a:t>6672, 8843], </a:t>
            </a:r>
            <a:r>
              <a:rPr lang="en-US" dirty="0">
                <a:solidFill>
                  <a:srgbClr val="DD4A68"/>
                </a:solidFill>
                <a:latin typeface="Arial" panose="020B0604020202020204" pitchFamily="34" charset="0"/>
                <a:ea typeface="Times New Roman" panose="02020603050405020304" pitchFamily="18" charset="0"/>
              </a:rPr>
              <a:t>"address" : "Paud Road</a:t>
            </a:r>
            <a:r>
              <a:rPr lang="en-US" dirty="0" smtClean="0">
                <a:solidFill>
                  <a:srgbClr val="DD4A68"/>
                </a:solidFill>
                <a:latin typeface="Arial" panose="020B0604020202020204" pitchFamily="34" charset="0"/>
                <a:ea typeface="Times New Roman" panose="02020603050405020304" pitchFamily="18" charset="0"/>
              </a:rPr>
              <a:t>"} </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smtClean="0">
                <a:solidFill>
                  <a:srgbClr val="0077AA"/>
                </a:solidFill>
                <a:latin typeface="Liberation Mono"/>
              </a:rPr>
              <a:t>E (data </a:t>
            </a:r>
            <a:r>
              <a:rPr lang="en-IN" sz="2000" dirty="0">
                <a:solidFill>
                  <a:srgbClr val="0077AA"/>
                </a:solidFill>
                <a:latin typeface="Liberation Mono"/>
              </a:rPr>
              <a:t>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(data, '$.*')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empno')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phone[1]') </a:t>
            </a:r>
            <a:r>
              <a:rPr lang="en-IN" dirty="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endParaRPr lang="en-IN"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smtClean="0">
                <a:latin typeface="Arial" panose="020B0604020202020204" pitchFamily="34" charset="0"/>
                <a:cs typeface="Arial" panose="020B0604020202020204" pitchFamily="34" charset="0"/>
              </a:rPr>
              <a:t> </a:t>
            </a:r>
            <a:r>
              <a:rPr lang="en-IN" dirty="0" smtClean="0">
                <a:solidFill>
                  <a:srgbClr val="DD4A68"/>
                </a:solidFill>
                <a:latin typeface="Arial" panose="020B0604020202020204" pitchFamily="34" charset="0"/>
                <a:ea typeface="Times New Roman" panose="02020603050405020304" pitchFamily="18" charset="0"/>
              </a:rPr>
              <a:t>json_extract (</a:t>
            </a:r>
            <a:r>
              <a:rPr lang="en-IN" dirty="0">
                <a:solidFill>
                  <a:srgbClr val="DD4A68"/>
                </a:solidFill>
                <a:latin typeface="Arial" panose="020B0604020202020204" pitchFamily="34" charset="0"/>
                <a:ea typeface="Times New Roman" panose="02020603050405020304" pitchFamily="18" charset="0"/>
              </a:rPr>
              <a:t>data, </a:t>
            </a:r>
            <a:r>
              <a:rPr lang="en-IN" dirty="0" smtClean="0">
                <a:solidFill>
                  <a:srgbClr val="DD4A68"/>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address.city") </a:t>
            </a:r>
            <a:r>
              <a:rPr lang="en-IN" dirty="0" smtClean="0">
                <a:solidFill>
                  <a:srgbClr val="0077AA"/>
                </a:solidFill>
                <a:latin typeface="Arial" panose="020B0604020202020204" pitchFamily="34" charset="0"/>
                <a:ea typeface="Times New Roman" panose="02020603050405020304" pitchFamily="18" charset="0"/>
              </a:rPr>
              <a:t>FROM</a:t>
            </a:r>
            <a:r>
              <a:rPr lang="en-IN" dirty="0" smtClean="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t>
            </a:r>
            <a:r>
              <a:rPr lang="en-IN" dirty="0" smtClean="0">
                <a:solidFill>
                  <a:srgbClr val="DD4A68"/>
                </a:solidFill>
                <a:latin typeface="Arial" panose="020B0604020202020204" pitchFamily="34" charset="0"/>
                <a:ea typeface="Times New Roman" panose="02020603050405020304" pitchFamily="18" charset="0"/>
              </a:rPr>
              <a:t>"$.empno", </a:t>
            </a:r>
            <a:r>
              <a:rPr lang="en-IN" dirty="0">
                <a:solidFill>
                  <a:srgbClr val="DD4A68"/>
                </a:solidFill>
                <a:latin typeface="Arial" panose="020B0604020202020204" pitchFamily="34" charset="0"/>
                <a:ea typeface="Times New Roman" panose="02020603050405020304" pitchFamily="18" charset="0"/>
              </a:rPr>
              <a:t>"$.</a:t>
            </a:r>
            <a:r>
              <a:rPr lang="en-IN" dirty="0" smtClean="0">
                <a:solidFill>
                  <a:srgbClr val="DD4A68"/>
                </a:solidFill>
                <a:latin typeface="Arial" panose="020B0604020202020204" pitchFamily="34" charset="0"/>
                <a:ea typeface="Times New Roman" panose="02020603050405020304" pitchFamily="18" charset="0"/>
              </a:rPr>
              <a:t>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You </a:t>
            </a:r>
            <a:r>
              <a:rPr lang="en-IN" dirty="0">
                <a:latin typeface="Segoe UI Light" panose="020B0502040204020203" pitchFamily="34" charset="0"/>
                <a:cs typeface="Segoe UI Light" panose="020B0502040204020203" pitchFamily="34" charset="0"/>
              </a:rPr>
              <a:t>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smtClean="0">
                <a:latin typeface="Segoe UI Light" panose="020B0502040204020203" pitchFamily="34" charset="0"/>
                <a:cs typeface="Segoe UI Light" panose="020B0502040204020203" pitchFamily="34" charset="0"/>
              </a:rPr>
              <a:t> </a:t>
            </a:r>
            <a:r>
              <a:rPr lang="en-IN" dirty="0">
                <a:latin typeface="Segoe UI Light" panose="020B0502040204020203" pitchFamily="34" charset="0"/>
                <a:cs typeface="Segoe UI Light" panose="020B0502040204020203" pitchFamily="34" charset="0"/>
              </a:rPr>
              <a:t>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t>
            </a:r>
            <a:r>
              <a:rPr lang="en-IN" dirty="0" smtClean="0">
                <a:latin typeface="Segoe UI Light" panose="020B0502040204020203" pitchFamily="34" charset="0"/>
                <a:cs typeface="Segoe UI Light" panose="020B0502040204020203" pitchFamily="34" charset="0"/>
              </a:rPr>
              <a:t>and </a:t>
            </a:r>
            <a:r>
              <a:rPr lang="en-IN" dirty="0">
                <a:latin typeface="Segoe UI Light" panose="020B0502040204020203" pitchFamily="34" charset="0"/>
                <a:cs typeface="Segoe UI Light" panose="020B0502040204020203" pitchFamily="34" charset="0"/>
              </a:rPr>
              <a:t>is dropped automatically when the session is closed. </a:t>
            </a: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IN" dirty="0" smtClean="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a:t>
            </a:r>
            <a:r>
              <a:rPr lang="en-IN" dirty="0" smtClean="0">
                <a:latin typeface="Segoe UI Light" panose="020B0502040204020203" pitchFamily="34" charset="0"/>
                <a:cs typeface="Segoe UI Light" panose="020B0502040204020203" pitchFamily="34" charset="0"/>
              </a:rPr>
              <a:t>hidden (</a:t>
            </a:r>
            <a:r>
              <a:rPr lang="en-IN" dirty="0">
                <a:latin typeface="Segoe UI Light" panose="020B0502040204020203" pitchFamily="34" charset="0"/>
                <a:cs typeface="Segoe UI Light" panose="020B0502040204020203" pitchFamily="34" charset="0"/>
              </a:rPr>
              <a:t>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r>
              <a:rPr lang="en-IN" dirty="0" smtClean="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a:t>
            </a:r>
            <a:r>
              <a:rPr lang="en-IN" dirty="0" smtClean="0">
                <a:latin typeface="Segoe UI Light" panose="020B0502040204020203" pitchFamily="34" charset="0"/>
                <a:cs typeface="Segoe UI Light" panose="020B0502040204020203" pitchFamily="34" charset="0"/>
              </a:rPr>
              <a:t>reappears, it is possible, only when then original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and temporary </a:t>
            </a:r>
            <a:r>
              <a:rPr lang="en-IN" i="1" dirty="0" smtClean="0">
                <a:latin typeface="Segoe UI Light" panose="020B0502040204020203" pitchFamily="34" charset="0"/>
                <a:cs typeface="Segoe UI Light" panose="020B0502040204020203" pitchFamily="34" charset="0"/>
              </a:rPr>
              <a:t>tbl_name</a:t>
            </a:r>
            <a:r>
              <a:rPr lang="en-IN" dirty="0" smtClean="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There </a:t>
            </a:r>
            <a:r>
              <a:rPr lang="en-IN" sz="1600" dirty="0">
                <a:latin typeface="Arial" panose="020B0604020202020204" pitchFamily="34" charset="0"/>
                <a:cs typeface="Arial" panose="020B0604020202020204" pitchFamily="34" charset="0"/>
              </a:rPr>
              <a:t>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a:t>
            </a:r>
            <a:r>
              <a:rPr lang="en-IN" sz="1600" dirty="0" smtClean="0">
                <a:latin typeface="Arial" panose="020B0604020202020204" pitchFamily="34" charset="0"/>
                <a:cs typeface="Arial" panose="020B0604020202020204" pitchFamily="34" charset="0"/>
              </a:rPr>
              <a:t>positive </a:t>
            </a:r>
            <a:r>
              <a:rPr lang="en-IN" sz="1600" dirty="0">
                <a:latin typeface="Arial" panose="020B0604020202020204" pitchFamily="34" charset="0"/>
                <a:cs typeface="Arial" panose="020B0604020202020204" pitchFamily="34" charset="0"/>
              </a:rPr>
              <a:t>values. </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When </a:t>
            </a:r>
            <a:r>
              <a:rPr lang="en-IN" sz="1600" dirty="0">
                <a:latin typeface="Arial" panose="020B0604020202020204" pitchFamily="34" charset="0"/>
                <a:cs typeface="Arial" panose="020B0604020202020204" pitchFamily="34" charset="0"/>
              </a:rPr>
              <a:t>you insert a value of NULL or 0 into </a:t>
            </a:r>
            <a:r>
              <a:rPr lang="en-IN" sz="1600" b="1" i="1" dirty="0" smtClean="0">
                <a:latin typeface="Arial" panose="020B0604020202020204" pitchFamily="34" charset="0"/>
                <a:cs typeface="Arial" panose="020B0604020202020204" pitchFamily="34" charset="0"/>
              </a:rPr>
              <a:t>AUTO_INCREMENT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column, the column is set to the next sequence </a:t>
            </a:r>
            <a:r>
              <a:rPr lang="en-IN" sz="1600" dirty="0" smtClean="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smtClean="0">
                <a:solidFill>
                  <a:srgbClr val="E0D612"/>
                </a:solidFill>
                <a:latin typeface="Liberation Mono"/>
                <a:cs typeface="Arial" panose="020B0604020202020204" pitchFamily="34" charset="0"/>
              </a:rPr>
              <a:t>IDENTITY</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smtClean="0">
                <a:solidFill>
                  <a:srgbClr val="0077AA"/>
                </a:solidFill>
                <a:latin typeface="Arial" panose="020B0604020202020204" pitchFamily="34" charset="0"/>
                <a:ea typeface="Times New Roman" panose="02020603050405020304" pitchFamily="18" charset="0"/>
              </a:rPr>
              <a:t>SELECT</a:t>
            </a:r>
            <a:r>
              <a:rPr lang="en-IN" sz="1700" dirty="0" smtClean="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r>
              <a:rPr lang="en-IN" sz="1700" dirty="0" smtClean="0">
                <a:solidFill>
                  <a:srgbClr val="E0D612"/>
                </a:solidFill>
                <a:latin typeface="Liberation Mono"/>
                <a:cs typeface="Arial" panose="020B0604020202020204" pitchFamily="34" charset="0"/>
              </a:rPr>
              <a:t>()</a:t>
            </a: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smtClean="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a:t>
            </a:r>
            <a:r>
              <a:rPr lang="en-IN" sz="1700" dirty="0" smtClean="0">
                <a:solidFill>
                  <a:srgbClr val="E0D612"/>
                </a:solidFill>
                <a:latin typeface="Liberation Mono"/>
                <a:cs typeface="Arial" panose="020B0604020202020204" pitchFamily="34" charset="0"/>
              </a:rPr>
              <a:t>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smtClean="0">
                <a:latin typeface="Arial" panose="020B0604020202020204" pitchFamily="34" charset="0"/>
                <a:cs typeface="Arial" panose="020B0604020202020204" pitchFamily="34" charset="0"/>
              </a:rPr>
              <a:t>is </a:t>
            </a:r>
            <a:r>
              <a:rPr lang="en-IN" dirty="0">
                <a:latin typeface="Arial" panose="020B0604020202020204" pitchFamily="34" charset="0"/>
                <a:cs typeface="Arial" panose="020B0604020202020204" pitchFamily="34" charset="0"/>
              </a:rPr>
              <a:t>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xmlns="" val="3735833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smtClean="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smtClean="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smtClean="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smtClean="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r>
              <a:rPr lang="en-IN" sz="20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endParaRPr lang="en-IN" sz="2000" dirty="0" smtClean="0">
              <a:latin typeface="Calibri" panose="020F0502020204030204" pitchFamily="34" charset="0"/>
              <a:cs typeface="Calibri" panose="020F0502020204030204" pitchFamily="34" charset="0"/>
            </a:endParaRP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5</a:t>
            </a:r>
            <a:endParaRPr lang="en-IN" sz="2000" dirty="0" smtClean="0">
              <a:solidFill>
                <a:srgbClr val="0089A4"/>
              </a:solidFill>
            </a:endParaRPr>
          </a:p>
          <a:p>
            <a:endParaRPr lang="en-IN" sz="2000" dirty="0">
              <a:solidFill>
                <a:srgbClr val="0089A4"/>
              </a:solidFill>
            </a:endParaRPr>
          </a:p>
          <a:p>
            <a:r>
              <a:rPr lang="en-IN" sz="2000" dirty="0" smtClean="0">
                <a:solidFill>
                  <a:srgbClr val="0077AA"/>
                </a:solidFill>
                <a:latin typeface="Gill Sans MT (Body)"/>
              </a:rPr>
              <a:t>SET</a:t>
            </a:r>
            <a:r>
              <a:rPr lang="en-IN" sz="2000" dirty="0" smtClean="0">
                <a:solidFill>
                  <a:srgbClr val="0089A4"/>
                </a:solidFill>
              </a:rPr>
              <a:t> </a:t>
            </a:r>
            <a:r>
              <a:rPr lang="en-IN" sz="2000" i="1" dirty="0" smtClean="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smtClean="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smtClean="0">
                <a:latin typeface="Liberation Mono"/>
                <a:cs typeface="Arial" panose="020B0604020202020204" pitchFamily="34" charset="0"/>
              </a:rPr>
              <a:t> </a:t>
            </a:r>
            <a:r>
              <a:rPr lang="en-IN" dirty="0">
                <a:solidFill>
                  <a:srgbClr val="0077AA"/>
                </a:solidFill>
                <a:latin typeface="Liberation Mono"/>
              </a:rPr>
              <a:t>TABLE</a:t>
            </a:r>
            <a:r>
              <a:rPr lang="en-IN" dirty="0" smtClean="0">
                <a:latin typeface="Liberation Mono"/>
                <a:cs typeface="Arial" panose="020B0604020202020204" pitchFamily="34" charset="0"/>
              </a:rPr>
              <a:t> TEMP </a:t>
            </a:r>
            <a:r>
              <a:rPr lang="en-IN" dirty="0" smtClean="0">
                <a:solidFill>
                  <a:srgbClr val="E0D612"/>
                </a:solidFill>
                <a:latin typeface="Liberation Mono"/>
                <a:cs typeface="Arial" panose="020B0604020202020204" pitchFamily="34" charset="0"/>
              </a:rPr>
              <a:t>AUTO_INCREMENT</a:t>
            </a:r>
            <a:r>
              <a:rPr lang="en-IN" dirty="0" smtClean="0">
                <a:latin typeface="Liberation Mono"/>
                <a:cs typeface="Arial" panose="020B0604020202020204" pitchFamily="34" charset="0"/>
              </a:rPr>
              <a:t> </a:t>
            </a:r>
            <a:r>
              <a:rPr lang="en-IN" dirty="0" smtClean="0">
                <a:solidFill>
                  <a:schemeClr val="accent5">
                    <a:lumMod val="75000"/>
                  </a:schemeClr>
                </a:solidFill>
                <a:latin typeface="Liberation Mono"/>
                <a:cs typeface="Arial" panose="020B0604020202020204" pitchFamily="34" charset="0"/>
              </a:rPr>
              <a:t>=</a:t>
            </a:r>
            <a:r>
              <a:rPr lang="en-IN" dirty="0" smtClean="0">
                <a:latin typeface="Liberation Mono"/>
                <a:cs typeface="Arial" panose="020B0604020202020204" pitchFamily="34" charset="0"/>
              </a:rPr>
              <a:t> </a:t>
            </a:r>
            <a:r>
              <a:rPr lang="en-IN" dirty="0" smtClean="0">
                <a:solidFill>
                  <a:srgbClr val="92D050"/>
                </a:solidFill>
                <a:latin typeface="Liberation Mono"/>
                <a:cs typeface="Arial" panose="020B0604020202020204" pitchFamily="34" charset="0"/>
              </a:rPr>
              <a:t>0</a:t>
            </a:r>
            <a:r>
              <a:rPr lang="en-IN" dirty="0" smtClean="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75640641"/>
      </p:ext>
    </p:extLst>
  </p:cSld>
  <p:clrMapOvr>
    <a:masterClrMapping/>
  </p:clrMapOvr>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r>
              <a:rPr lang="en-IN" sz="1600" i="1" dirty="0" smtClean="0">
                <a:solidFill>
                  <a:srgbClr val="0070C0"/>
                </a:solidFill>
                <a:latin typeface="Arial" panose="020B0604020202020204" pitchFamily="34" charset="0"/>
                <a:cs typeface="Arial" panose="020B0604020202020204" pitchFamily="34" charset="0"/>
              </a:rPr>
              <a:t>'NO_AUTO_VALUE_ON_ZERO';</a:t>
            </a:r>
          </a:p>
        </p:txBody>
      </p:sp>
    </p:spTree>
    <p:extLst>
      <p:ext uri="{BB962C8B-B14F-4D97-AF65-F5344CB8AC3E}">
        <p14:creationId xmlns:p14="http://schemas.microsoft.com/office/powerpoint/2010/main" xmlns="" val="1052058271"/>
      </p:ext>
    </p:extLst>
  </p:cSld>
  <p:clrMapOvr>
    <a:masterClrMapping/>
  </p:clrMapOvr>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142976" y="3429000"/>
            <a:ext cx="6786610" cy="646331"/>
          </a:xfrm>
          <a:prstGeom prst="rect">
            <a:avLst/>
          </a:prstGeom>
        </p:spPr>
        <p:txBody>
          <a:bodyPr wrap="square">
            <a:spAutoFit/>
          </a:bodyPr>
          <a:lstStyle/>
          <a:p>
            <a:r>
              <a:rPr lang="en-US" dirty="0" smtClean="0">
                <a:solidFill>
                  <a:srgbClr val="006C86"/>
                </a:solidFill>
              </a:rPr>
              <a:t>Values of a generated column are computed from an expression included in the column definition.</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r>
              <a:rPr lang="en-IN" dirty="0" smtClean="0"/>
              <a:t>.</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a:t>
            </a:r>
            <a:r>
              <a:rPr lang="en-IN" sz="1700" dirty="0" smtClean="0">
                <a:solidFill>
                  <a:srgbClr val="000000"/>
                </a:solidFill>
                <a:latin typeface="Liberation Mono"/>
              </a:rPr>
              <a:t>Person </a:t>
            </a:r>
            <a:r>
              <a:rPr lang="en-IN" sz="1700" dirty="0" smtClean="0">
                <a:solidFill>
                  <a:srgbClr val="999999"/>
                </a:solidFill>
                <a:latin typeface="Liberation Mono"/>
              </a:rPr>
              <a:t>(</a:t>
            </a:r>
          </a:p>
          <a:p>
            <a:r>
              <a:rPr lang="en-IN" sz="1700" dirty="0" smtClean="0">
                <a:solidFill>
                  <a:srgbClr val="000000"/>
                </a:solidFill>
                <a:latin typeface="Liberation Mono"/>
              </a:rPr>
              <a:t>firstName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lastName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10</a:t>
            </a:r>
            <a:r>
              <a:rPr lang="en-IN" sz="1700" dirty="0" smtClean="0">
                <a:solidFill>
                  <a:srgbClr val="000000"/>
                </a:solidFill>
                <a:latin typeface="Liberation Mono"/>
              </a:rPr>
              <a:t>)</a:t>
            </a:r>
            <a:r>
              <a:rPr lang="en-IN" sz="1700" dirty="0" smtClean="0">
                <a:solidFill>
                  <a:srgbClr val="999999"/>
                </a:solidFill>
                <a:latin typeface="Liberation Mono"/>
              </a:rPr>
              <a:t>,</a:t>
            </a:r>
            <a:r>
              <a:rPr lang="en-IN" sz="1700" dirty="0" smtClean="0">
                <a:solidFill>
                  <a:srgbClr val="000000"/>
                </a:solidFill>
                <a:latin typeface="Liberation Mono"/>
              </a:rPr>
              <a:t> </a:t>
            </a:r>
          </a:p>
          <a:p>
            <a:r>
              <a:rPr lang="en-IN" sz="1700" dirty="0" smtClean="0">
                <a:solidFill>
                  <a:srgbClr val="000000"/>
                </a:solidFill>
                <a:latin typeface="Liberation Mono"/>
              </a:rPr>
              <a:t>emailID </a:t>
            </a:r>
            <a:r>
              <a:rPr lang="en-IN" sz="1700" dirty="0" smtClean="0">
                <a:solidFill>
                  <a:srgbClr val="834689"/>
                </a:solidFill>
                <a:latin typeface="Liberation Mono"/>
              </a:rPr>
              <a:t>VARCHAR</a:t>
            </a:r>
            <a:r>
              <a:rPr lang="en-IN" sz="1700" dirty="0" smtClean="0">
                <a:latin typeface="Liberation Mono"/>
              </a:rPr>
              <a:t>(</a:t>
            </a:r>
            <a:r>
              <a:rPr lang="en-IN" sz="1700" dirty="0" smtClean="0">
                <a:solidFill>
                  <a:srgbClr val="834689"/>
                </a:solidFill>
                <a:latin typeface="Liberation Mono"/>
              </a:rPr>
              <a:t>40</a:t>
            </a:r>
            <a:r>
              <a:rPr lang="en-IN" sz="1700" dirty="0" smtClean="0">
                <a:solidFill>
                  <a:srgbClr val="000000"/>
                </a:solidFill>
                <a:latin typeface="Liberation Mono"/>
              </a:rPr>
              <a:t>)</a:t>
            </a:r>
            <a:r>
              <a:rPr lang="en-IN" sz="1700" dirty="0" smtClean="0">
                <a:solidFill>
                  <a:srgbClr val="999999"/>
                </a:solidFill>
                <a:latin typeface="Liberation Mono"/>
              </a:rPr>
              <a:t> </a:t>
            </a:r>
            <a:r>
              <a:rPr lang="en-IN" sz="1700" dirty="0" smtClean="0">
                <a:solidFill>
                  <a:srgbClr val="0077AA"/>
                </a:solidFill>
                <a:latin typeface="Liberation Mono"/>
              </a:rPr>
              <a:t>GENERATED ALWAYS AS</a:t>
            </a:r>
            <a:r>
              <a:rPr lang="en-IN" sz="1700" dirty="0" smtClean="0">
                <a:solidFill>
                  <a:srgbClr val="000000"/>
                </a:solidFill>
                <a:latin typeface="Liberation Mono"/>
              </a:rPr>
              <a:t> </a:t>
            </a:r>
            <a:r>
              <a:rPr lang="en-IN" sz="1700" dirty="0" smtClean="0">
                <a:solidFill>
                  <a:srgbClr val="999999"/>
                </a:solidFill>
                <a:latin typeface="Liberation Mono"/>
              </a:rPr>
              <a:t>(concat(</a:t>
            </a:r>
            <a:r>
              <a:rPr lang="en-IN" sz="1700" dirty="0" smtClean="0">
                <a:latin typeface="Liberation Mono"/>
              </a:rPr>
              <a:t>firstName, '.', lastName</a:t>
            </a:r>
            <a:r>
              <a:rPr lang="en-IN" sz="1700" dirty="0" smtClean="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smtClean="0">
                <a:solidFill>
                  <a:srgbClr val="669900"/>
                </a:solidFill>
                <a:latin typeface="Liberation Mono"/>
              </a:rPr>
              <a:t>Note: The</a:t>
            </a:r>
            <a:r>
              <a:rPr lang="en-IN" sz="2000" dirty="0" smtClean="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560504821"/>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smtClean="0"/>
              <a:t>CREATE </a:t>
            </a:r>
            <a:r>
              <a:rPr lang="en-IN" b="1" dirty="0"/>
              <a:t>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smtClean="0"/>
          </a:p>
          <a:p>
            <a:r>
              <a:rPr lang="en-IN" b="1" dirty="0" smtClean="0"/>
              <a:t>CREATE </a:t>
            </a:r>
            <a:r>
              <a:rPr lang="en-IN" b="1" dirty="0"/>
              <a:t>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96402920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smtClean="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smtClean="0">
              <a:solidFill>
                <a:srgbClr val="0077AA"/>
              </a:solidFill>
              <a:latin typeface="Liberation Mono"/>
            </a:endParaRPr>
          </a:p>
          <a:p>
            <a:r>
              <a:rPr lang="en-IN" dirty="0" smtClean="0">
                <a:solidFill>
                  <a:srgbClr val="0077AA"/>
                </a:solidFill>
                <a:latin typeface="Liberation Mono"/>
              </a:rPr>
              <a:t>INSERT</a:t>
            </a:r>
            <a:r>
              <a:rPr lang="en-IN" dirty="0" smtClean="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smtClean="0">
              <a:solidFill>
                <a:srgbClr val="0077AA"/>
              </a:solidFill>
              <a:latin typeface="Liberation Mono"/>
            </a:endParaRPr>
          </a:p>
          <a:p>
            <a:r>
              <a:rPr lang="en-IN" dirty="0" smtClean="0">
                <a:solidFill>
                  <a:srgbClr val="0077AA"/>
                </a:solidFill>
                <a:latin typeface="Liberation Mono"/>
              </a:rPr>
              <a:t>SELECT</a:t>
            </a:r>
            <a:r>
              <a:rPr lang="en-IN" dirty="0" smtClean="0">
                <a:latin typeface="Liberation Mono"/>
              </a:rPr>
              <a:t> </a:t>
            </a:r>
            <a:r>
              <a:rPr lang="en-IN" dirty="0">
                <a:latin typeface="Liberation Mono"/>
              </a:rPr>
              <a:t>x, y </a:t>
            </a:r>
            <a:r>
              <a:rPr lang="en-IN" dirty="0">
                <a:solidFill>
                  <a:srgbClr val="0077AA"/>
                </a:solidFill>
                <a:latin typeface="Liberation Mono"/>
              </a:rPr>
              <a:t>FROM</a:t>
            </a:r>
            <a:r>
              <a:rPr lang="en-IN" dirty="0">
                <a:latin typeface="Liberation Mono"/>
              </a:rPr>
              <a:t> TEMP </a:t>
            </a:r>
            <a:r>
              <a:rPr lang="en-IN" dirty="0" smtClean="0">
                <a:latin typeface="Liberation Mono"/>
              </a:rPr>
              <a:t>;</a:t>
            </a:r>
            <a:endParaRPr lang="en-IN" dirty="0">
              <a:latin typeface="Liberation Mono"/>
            </a:endParaRP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
        <p:nvSpPr>
          <p:cNvPr id="6" name="Rectangle 5"/>
          <p:cNvSpPr/>
          <p:nvPr/>
        </p:nvSpPr>
        <p:spPr>
          <a:xfrm>
            <a:off x="142876" y="5600658"/>
            <a:ext cx="8715404" cy="400110"/>
          </a:xfrm>
          <a:prstGeom prst="rect">
            <a:avLst/>
          </a:prstGeom>
        </p:spPr>
        <p:txBody>
          <a:bodyPr wrap="square">
            <a:spAutoFit/>
          </a:bodyPr>
          <a:lstStyle/>
          <a:p>
            <a:r>
              <a:rPr lang="en-US" sz="2000" b="1" dirty="0" smtClean="0">
                <a:solidFill>
                  <a:srgbClr val="2658E6"/>
                </a:solidFill>
              </a:rPr>
              <a:t>Unsigned</a:t>
            </a:r>
            <a:r>
              <a:rPr lang="en-US" sz="2000" dirty="0" smtClean="0">
                <a:solidFill>
                  <a:srgbClr val="2658E6"/>
                </a:solidFill>
              </a:rPr>
              <a:t> type can be used to permit only non-negative numbers</a:t>
            </a:r>
            <a:endParaRPr lang="en-US" sz="2000" dirty="0">
              <a:solidFill>
                <a:srgbClr val="2658E6"/>
              </a:solidFill>
            </a:endParaRPr>
          </a:p>
        </p:txBody>
      </p:sp>
    </p:spTree>
    <p:extLst>
      <p:ext uri="{BB962C8B-B14F-4D97-AF65-F5344CB8AC3E}">
        <p14:creationId xmlns:p14="http://schemas.microsoft.com/office/powerpoint/2010/main" xmlns="" val="4687225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631216"/>
          </a:xfrm>
          <a:prstGeom prst="rect">
            <a:avLst/>
          </a:prstGeom>
        </p:spPr>
        <p:txBody>
          <a:bodyPr wrap="square">
            <a:spAutoFit/>
          </a:bodyPr>
          <a:lstStyle/>
          <a:p>
            <a:r>
              <a:rPr lang="en-IN" sz="2000" b="1" dirty="0" smtClean="0"/>
              <a:t>PRI</a:t>
            </a:r>
            <a:r>
              <a:rPr lang="en-IN" sz="2000" dirty="0" smtClean="0"/>
              <a:t> =&gt; primary key</a:t>
            </a:r>
          </a:p>
          <a:p>
            <a:r>
              <a:rPr lang="en-IN" sz="2000" b="1" dirty="0" smtClean="0"/>
              <a:t>UNI</a:t>
            </a:r>
            <a:r>
              <a:rPr lang="en-IN" sz="2000" dirty="0" smtClean="0"/>
              <a:t> =&gt; unique key</a:t>
            </a:r>
          </a:p>
          <a:p>
            <a:r>
              <a:rPr lang="en-IN" sz="2000" b="1" dirty="0" smtClean="0"/>
              <a:t>MUL</a:t>
            </a:r>
            <a:r>
              <a:rPr lang="en-IN" sz="2000" dirty="0" smtClean="0"/>
              <a:t>=&gt; is basically an index that is neither a </a:t>
            </a:r>
            <a:r>
              <a:rPr lang="en-IN" sz="2000" b="1" dirty="0" smtClean="0">
                <a:solidFill>
                  <a:srgbClr val="0089A4"/>
                </a:solidFill>
              </a:rPr>
              <a:t>primary</a:t>
            </a:r>
            <a:r>
              <a:rPr lang="en-IN" sz="2000" dirty="0" smtClean="0">
                <a:solidFill>
                  <a:srgbClr val="0089A4"/>
                </a:solidFill>
              </a:rPr>
              <a:t> </a:t>
            </a:r>
            <a:r>
              <a:rPr lang="en-IN" sz="2000" b="1" dirty="0" smtClean="0">
                <a:solidFill>
                  <a:srgbClr val="0089A4"/>
                </a:solidFill>
              </a:rPr>
              <a:t>key</a:t>
            </a:r>
            <a:r>
              <a:rPr lang="en-IN" sz="2000" dirty="0" smtClean="0">
                <a:solidFill>
                  <a:srgbClr val="0089A4"/>
                </a:solidFill>
              </a:rPr>
              <a:t> </a:t>
            </a:r>
            <a:r>
              <a:rPr lang="en-IN" sz="2000" dirty="0" smtClean="0"/>
              <a:t>nor a </a:t>
            </a:r>
            <a:r>
              <a:rPr lang="en-IN" sz="2000" b="1" dirty="0">
                <a:solidFill>
                  <a:srgbClr val="0089A4"/>
                </a:solidFill>
              </a:rPr>
              <a:t>unique</a:t>
            </a:r>
            <a:r>
              <a:rPr lang="en-IN" sz="2000" dirty="0" smtClean="0"/>
              <a:t> </a:t>
            </a:r>
            <a:r>
              <a:rPr lang="en-IN" sz="2000" b="1" dirty="0">
                <a:solidFill>
                  <a:srgbClr val="0089A4"/>
                </a:solidFill>
              </a:rPr>
              <a:t>key</a:t>
            </a:r>
            <a:r>
              <a:rPr lang="en-IN" sz="2000" dirty="0" smtClean="0"/>
              <a:t>. The name comes from "multiple" because multiple occurrences of the same value are allowed.</a:t>
            </a:r>
            <a:endParaRPr lang="en-IN" sz="2000" dirty="0"/>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3370400" y="3214686"/>
            <a:ext cx="2416046"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51379239"/>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smtClean="0">
                <a:solidFill>
                  <a:schemeClr val="bg2">
                    <a:lumMod val="50000"/>
                  </a:schemeClr>
                </a:solidFill>
                <a:latin typeface="Arial" pitchFamily="34" charset="0"/>
                <a:cs typeface="Arial" pitchFamily="34" charset="0"/>
              </a:rPr>
              <a:t>Candidate </a:t>
            </a:r>
            <a:r>
              <a:rPr lang="en-IN" b="1" i="1" dirty="0">
                <a:solidFill>
                  <a:schemeClr val="bg2">
                    <a:lumMod val="50000"/>
                  </a:schemeClr>
                </a:solidFill>
                <a:latin typeface="Arial" pitchFamily="34" charset="0"/>
                <a:cs typeface="Arial" pitchFamily="34" charset="0"/>
              </a:rPr>
              <a:t>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endParaRPr lang="en-IN" dirty="0" smtClean="0">
              <a:solidFill>
                <a:schemeClr val="bg2">
                  <a:lumMod val="50000"/>
                </a:schemeClr>
              </a:solidFill>
              <a:latin typeface="Arial" pitchFamily="34" charset="0"/>
              <a:cs typeface="Arial" pitchFamily="34" charset="0"/>
            </a:endParaRP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r>
              <a:rPr lang="en-IN" dirty="0" smtClean="0">
                <a:solidFill>
                  <a:schemeClr val="bg2">
                    <a:lumMod val="50000"/>
                  </a:schemeClr>
                </a:solidFill>
                <a:latin typeface="Gentium Basic"/>
              </a:rPr>
              <a:t>).</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xmlns="" val="3107903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r>
              <a:rPr lang="en-IN" sz="4800" dirty="0" smtClean="0">
                <a:solidFill>
                  <a:srgbClr val="DC525C"/>
                </a:solidFill>
                <a:latin typeface="Segoe UI Light" panose="020B0502040204020203" pitchFamily="34" charset="0"/>
                <a:cs typeface="Segoe UI Light" panose="020B0502040204020203" pitchFamily="34" charset="0"/>
              </a:rPr>
              <a:t>PRIMARY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smtClean="0">
                <a:solidFill>
                  <a:srgbClr val="FFFF00"/>
                </a:solidFill>
              </a:rPr>
              <a:t>key.</a:t>
            </a:r>
            <a:endParaRPr lang="en-IN" b="1" dirty="0">
              <a:solidFill>
                <a:srgbClr val="FFFF00"/>
              </a:solidFill>
            </a:endParaRPr>
          </a:p>
        </p:txBody>
      </p:sp>
    </p:spTree>
    <p:extLst>
      <p:ext uri="{BB962C8B-B14F-4D97-AF65-F5344CB8AC3E}">
        <p14:creationId xmlns:p14="http://schemas.microsoft.com/office/powerpoint/2010/main" xmlns="" val="1888485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smtClean="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smtClean="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235006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r>
              <a:rPr lang="en-IN"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a:t>
            </a:r>
            <a:r>
              <a:rPr lang="en-IN" sz="2000" dirty="0" smtClean="0">
                <a:solidFill>
                  <a:srgbClr val="006C86"/>
                </a:solidFill>
              </a:rPr>
              <a:t>is </a:t>
            </a:r>
            <a:r>
              <a:rPr lang="en-IN" sz="2000" dirty="0">
                <a:solidFill>
                  <a:srgbClr val="006C86"/>
                </a:solidFill>
              </a:rPr>
              <a:t>always associated with an INDEX object</a:t>
            </a:r>
          </a:p>
        </p:txBody>
      </p:sp>
    </p:spTree>
    <p:extLst>
      <p:ext uri="{BB962C8B-B14F-4D97-AF65-F5344CB8AC3E}">
        <p14:creationId xmlns:p14="http://schemas.microsoft.com/office/powerpoint/2010/main" xmlns="" val="290762361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PRIMARY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292875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ADD</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91196078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Primary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218694238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CREATE</a:t>
            </a:r>
            <a:r>
              <a:rPr lang="en-IN" dirty="0" smtClean="0">
                <a:latin typeface="Liberation Mono"/>
                <a:cs typeface="Arial" panose="020B0604020202020204" pitchFamily="34" charset="0"/>
              </a:rPr>
              <a:t> </a:t>
            </a:r>
            <a:r>
              <a:rPr lang="en-IN" dirty="0" smtClean="0">
                <a:solidFill>
                  <a:srgbClr val="0077AA"/>
                </a:solidFill>
                <a:latin typeface="Liberation Mono"/>
                <a:ea typeface="Times New Roman" panose="02020603050405020304" pitchFamily="18" charset="0"/>
              </a:rPr>
              <a:t>TABLE</a:t>
            </a:r>
            <a:r>
              <a:rPr lang="en-IN" dirty="0" smtClean="0">
                <a:solidFill>
                  <a:schemeClr val="accent2">
                    <a:lumMod val="50000"/>
                  </a:schemeClr>
                </a:solidFill>
                <a:latin typeface="Liberation Mono"/>
                <a:cs typeface="Arial" panose="020B0604020202020204" pitchFamily="34" charset="0"/>
              </a:rPr>
              <a:t> </a:t>
            </a:r>
            <a:r>
              <a:rPr lang="en-IN" dirty="0" smtClean="0">
                <a:latin typeface="Liberation Mono"/>
                <a:cs typeface="Arial" panose="020B0604020202020204" pitchFamily="34" charset="0"/>
              </a:rPr>
              <a:t>TEMP</a:t>
            </a:r>
            <a:r>
              <a:rPr lang="en-IN" dirty="0" smtClean="0">
                <a:solidFill>
                  <a:schemeClr val="accent2">
                    <a:lumMod val="50000"/>
                  </a:schemeClr>
                </a:solidFill>
                <a:latin typeface="Liberation Mono"/>
                <a:cs typeface="Arial" panose="020B0604020202020204" pitchFamily="34" charset="0"/>
              </a:rPr>
              <a:t> </a:t>
            </a:r>
            <a:r>
              <a:rPr lang="en-IN" dirty="0" smtClean="0">
                <a:solidFill>
                  <a:schemeClr val="bg1">
                    <a:lumMod val="65000"/>
                  </a:schemeClr>
                </a:solidFill>
                <a:latin typeface="Liberation Mono"/>
                <a:cs typeface="Arial" panose="020B0604020202020204" pitchFamily="34" charset="0"/>
              </a:rPr>
              <a:t>(</a:t>
            </a:r>
          </a:p>
          <a:p>
            <a:r>
              <a:rPr lang="en-IN" dirty="0" smtClean="0">
                <a:solidFill>
                  <a:schemeClr val="accent2">
                    <a:lumMod val="50000"/>
                  </a:schemeClr>
                </a:solidFill>
                <a:latin typeface="Liberation Mono"/>
                <a:cs typeface="Arial" panose="020B0604020202020204" pitchFamily="34" charset="0"/>
              </a:rPr>
              <a:t>   COL1 INT, </a:t>
            </a:r>
          </a:p>
          <a:p>
            <a:r>
              <a:rPr lang="en-IN" dirty="0" smtClean="0">
                <a:solidFill>
                  <a:schemeClr val="accent2">
                    <a:lumMod val="50000"/>
                  </a:schemeClr>
                </a:solidFill>
                <a:latin typeface="Liberation Mono"/>
                <a:cs typeface="Arial" panose="020B0604020202020204" pitchFamily="34" charset="0"/>
              </a:rPr>
              <a:t>   COL2 INT, </a:t>
            </a:r>
          </a:p>
          <a:p>
            <a:r>
              <a:rPr lang="en-IN" dirty="0" smtClean="0">
                <a:solidFill>
                  <a:schemeClr val="accent2">
                    <a:lumMod val="50000"/>
                  </a:schemeClr>
                </a:solidFill>
                <a:latin typeface="Liberation Mono"/>
                <a:cs typeface="Arial" panose="020B0604020202020204" pitchFamily="34" charset="0"/>
              </a:rPr>
              <a:t>   COL3 INT, </a:t>
            </a:r>
          </a:p>
          <a:p>
            <a:r>
              <a:rPr lang="en-IN" dirty="0" smtClean="0">
                <a:solidFill>
                  <a:schemeClr val="accent2">
                    <a:lumMod val="50000"/>
                  </a:schemeClr>
                </a:solidFill>
                <a:latin typeface="Liberation Mono"/>
                <a:cs typeface="Arial" panose="020B0604020202020204" pitchFamily="34" charset="0"/>
              </a:rPr>
              <a:t>   </a:t>
            </a:r>
            <a:r>
              <a:rPr lang="en-IN" dirty="0" smtClean="0">
                <a:solidFill>
                  <a:srgbClr val="DD4A68"/>
                </a:solidFill>
                <a:latin typeface="Liberation Mono"/>
                <a:ea typeface="Times New Roman" panose="02020603050405020304" pitchFamily="18" charset="0"/>
              </a:rPr>
              <a:t>CONSTRAINT PK_COL1_COL2 PRIMARY KEY </a:t>
            </a:r>
            <a:r>
              <a:rPr lang="en-IN" dirty="0" smtClean="0">
                <a:solidFill>
                  <a:schemeClr val="bg1">
                    <a:lumMod val="65000"/>
                  </a:schemeClr>
                </a:solidFill>
                <a:latin typeface="Liberation Mono"/>
                <a:ea typeface="Times New Roman" panose="02020603050405020304" pitchFamily="18" charset="0"/>
              </a:rPr>
              <a:t>(</a:t>
            </a:r>
            <a:r>
              <a:rPr lang="en-IN" dirty="0" smtClean="0">
                <a:solidFill>
                  <a:srgbClr val="DD4A68"/>
                </a:solidFill>
                <a:latin typeface="Liberation Mono"/>
                <a:ea typeface="Times New Roman" panose="02020603050405020304" pitchFamily="18" charset="0"/>
              </a:rPr>
              <a:t>COL1, COL2</a:t>
            </a:r>
            <a:r>
              <a:rPr lang="en-IN" dirty="0" smtClean="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337474344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UNIQUE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32763047"/>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a:t>
            </a:r>
            <a:r>
              <a:rPr lang="en-IN" dirty="0" smtClean="0">
                <a:latin typeface="Arial" panose="020B0604020202020204" pitchFamily="34" charset="0"/>
                <a:cs typeface="Arial" panose="020B0604020202020204" pitchFamily="34" charset="0"/>
              </a:rPr>
              <a:t>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366263864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is user_id </a:t>
            </a:r>
            <a:r>
              <a:rPr lang="en-IN" dirty="0" smtClean="0">
                <a:latin typeface="Arial" panose="020B0604020202020204" pitchFamily="34" charset="0"/>
                <a:cs typeface="Arial" panose="020B0604020202020204" pitchFamily="34" charset="0"/>
              </a:rPr>
              <a:t>column.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a:t>
            </a:r>
            <a:r>
              <a:rPr lang="en-IN" dirty="0" smtClean="0">
                <a:latin typeface="Arial" panose="020B0604020202020204" pitchFamily="34" charset="0"/>
                <a:cs typeface="Arial" panose="020B0604020202020204" pitchFamily="34" charset="0"/>
              </a:rPr>
              <a:t>UNIQUE </a:t>
            </a:r>
            <a:r>
              <a:rPr lang="en-IN" dirty="0">
                <a:latin typeface="Arial" panose="020B0604020202020204" pitchFamily="34" charset="0"/>
                <a:cs typeface="Arial" panose="020B0604020202020204" pitchFamily="34" charset="0"/>
              </a:rPr>
              <a:t>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a:t>
            </a:r>
            <a:r>
              <a:rPr lang="en-IN" sz="1600" dirty="0" smtClean="0">
                <a:solidFill>
                  <a:srgbClr val="C00000"/>
                </a:solidFill>
                <a:latin typeface="Arial" panose="020B0604020202020204" pitchFamily="34" charset="0"/>
                <a:cs typeface="Arial" panose="020B0604020202020204" pitchFamily="34" charset="0"/>
              </a:rPr>
              <a:t>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consists of multiple columns, you must specify them at the end of the CREATE TABLE  statement. You put a coma-separated list of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columns inside parentheses followed the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a:t>
            </a:r>
            <a:r>
              <a:rPr lang="en-IN" sz="1600" dirty="0" smtClean="0">
                <a:solidFill>
                  <a:srgbClr val="C00000"/>
                </a:solidFill>
                <a:latin typeface="Arial" panose="020B0604020202020204" pitchFamily="34" charset="0"/>
                <a:cs typeface="Arial" panose="020B0604020202020204" pitchFamily="34" charset="0"/>
              </a:rPr>
              <a:t>UNIQUE KEY</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user_id</a:t>
            </a:r>
            <a:r>
              <a:rPr lang="en-IN" sz="1600" dirty="0">
                <a:solidFill>
                  <a:srgbClr val="C00000"/>
                </a:solidFill>
                <a:latin typeface="Arial" panose="020B0604020202020204" pitchFamily="34" charset="0"/>
                <a:cs typeface="Arial" panose="020B0604020202020204" pitchFamily="34" charset="0"/>
              </a:rPr>
              <a:t>, username</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841133"/>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a:t>
            </a:r>
            <a:r>
              <a:rPr lang="en-IN" dirty="0" smtClean="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smtClean="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599286813"/>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t>
            </a:r>
            <a:r>
              <a:rPr lang="en-IN" dirty="0" smtClean="0">
                <a:latin typeface="Arial" panose="020B0604020202020204" pitchFamily="34" charset="0"/>
                <a:cs typeface="Arial" panose="020B0604020202020204" pitchFamily="34" charset="0"/>
              </a:rPr>
              <a:t>drop Unique Key.</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smtClean="0">
                <a:latin typeface="Arial" panose="020B0604020202020204" pitchFamily="34" charset="0"/>
                <a:cs typeface="Arial" panose="020B0604020202020204" pitchFamily="34" charset="0"/>
              </a:rPr>
              <a:t>;      </a:t>
            </a:r>
            <a:r>
              <a:rPr lang="en-IN" dirty="0" smtClean="0">
                <a:solidFill>
                  <a:srgbClr val="92D050"/>
                </a:solidFill>
                <a:latin typeface="Arial" panose="020B0604020202020204" pitchFamily="34" charset="0"/>
                <a:cs typeface="Arial" panose="020B0604020202020204" pitchFamily="34" charset="0"/>
              </a:rPr>
              <a:t>// </a:t>
            </a:r>
            <a:r>
              <a:rPr lang="en-IN" sz="1600" dirty="0" smtClean="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101421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4143922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a:t>
            </a:r>
            <a:r>
              <a:rPr lang="en-US" sz="4000" b="1" i="1" dirty="0" smtClean="0">
                <a:solidFill>
                  <a:srgbClr val="FFFF00"/>
                </a:solidFill>
                <a:latin typeface="Arial" pitchFamily="34" charset="0"/>
                <a:cs typeface="Arial" pitchFamily="34" charset="0"/>
              </a:rPr>
              <a:t>/ </a:t>
            </a:r>
            <a:r>
              <a:rPr lang="en-US" sz="4000" b="1" i="1" dirty="0">
                <a:solidFill>
                  <a:srgbClr val="FFFF00"/>
                </a:solidFill>
                <a:latin typeface="Arial" pitchFamily="34" charset="0"/>
                <a:cs typeface="Arial" pitchFamily="34" charset="0"/>
              </a:rPr>
              <a:t>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smtClean="0">
                <a:solidFill>
                  <a:srgbClr val="5F9378"/>
                </a:solidFill>
              </a:rPr>
              <a:t>Entity</a:t>
            </a:r>
          </a:p>
          <a:p>
            <a:pPr>
              <a:lnSpc>
                <a:spcPct val="150000"/>
              </a:lnSpc>
            </a:pPr>
            <a:r>
              <a:rPr lang="en-IN" b="1" i="1" dirty="0" smtClean="0"/>
              <a:t>Name</a:t>
            </a:r>
            <a:r>
              <a:rPr lang="en-IN" b="1" dirty="0" smtClean="0"/>
              <a:t> attribute</a:t>
            </a:r>
            <a:r>
              <a:rPr lang="en-IN" dirty="0" smtClean="0"/>
              <a:t>: FirstName, MiddleName, and LastName</a:t>
            </a:r>
            <a:endParaRPr lang="en-IN" dirty="0"/>
          </a:p>
          <a:p>
            <a:pPr>
              <a:lnSpc>
                <a:spcPct val="150000"/>
              </a:lnSpc>
            </a:pPr>
            <a:r>
              <a:rPr lang="en-IN" b="1" i="1" dirty="0" smtClean="0"/>
              <a:t>PhoneNumber</a:t>
            </a:r>
            <a:r>
              <a:rPr lang="en-IN" b="1" dirty="0" smtClean="0"/>
              <a:t> attribute</a:t>
            </a:r>
            <a:r>
              <a:rPr lang="en-IN" dirty="0" smtClean="0"/>
              <a:t>: CountryCode, CityCode, and PhoneNumber</a:t>
            </a:r>
            <a:endParaRPr lang="en-IN" dirty="0"/>
          </a:p>
        </p:txBody>
      </p:sp>
      <p:sp>
        <p:nvSpPr>
          <p:cNvPr id="7" name="Rectangle 6"/>
          <p:cNvSpPr/>
          <p:nvPr/>
        </p:nvSpPr>
        <p:spPr>
          <a:xfrm>
            <a:off x="304800" y="4834116"/>
            <a:ext cx="8534400" cy="1261884"/>
          </a:xfrm>
          <a:prstGeom prst="rect">
            <a:avLst/>
          </a:prstGeom>
        </p:spPr>
        <p:txBody>
          <a:bodyPr wrap="square">
            <a:spAutoFit/>
          </a:bodyPr>
          <a:lstStyle/>
          <a:p>
            <a:r>
              <a:rPr lang="en-IN" sz="2200" b="1" dirty="0" smtClean="0">
                <a:solidFill>
                  <a:srgbClr val="5F9378"/>
                </a:solidFill>
              </a:rPr>
              <a:t>Person</a:t>
            </a:r>
            <a:r>
              <a:rPr lang="en-IN" sz="2200" b="1" dirty="0" smtClean="0"/>
              <a:t> </a:t>
            </a:r>
            <a:r>
              <a:rPr lang="en-IN" sz="2200" b="1" dirty="0" smtClean="0">
                <a:solidFill>
                  <a:srgbClr val="5F9378"/>
                </a:solidFill>
              </a:rPr>
              <a:t>Entity</a:t>
            </a:r>
          </a:p>
          <a:p>
            <a:pPr>
              <a:lnSpc>
                <a:spcPct val="150000"/>
              </a:lnSpc>
            </a:pPr>
            <a:r>
              <a:rPr lang="en-IN" b="1" i="1" dirty="0" smtClean="0"/>
              <a:t>Hobbies</a:t>
            </a:r>
            <a:r>
              <a:rPr lang="en-IN" b="1" dirty="0" smtClean="0"/>
              <a:t> attribute</a:t>
            </a:r>
            <a:r>
              <a:rPr lang="en-IN" dirty="0"/>
              <a:t>: reading, hiking, hockey, skiing, </a:t>
            </a:r>
            <a:r>
              <a:rPr lang="en-IN" dirty="0" smtClean="0"/>
              <a:t>photography.</a:t>
            </a:r>
          </a:p>
          <a:p>
            <a:pPr>
              <a:lnSpc>
                <a:spcPct val="150000"/>
              </a:lnSpc>
            </a:pPr>
            <a:r>
              <a:rPr lang="en-IN" b="1" i="1" dirty="0" smtClean="0"/>
              <a:t>SpokenLanguages</a:t>
            </a:r>
            <a:r>
              <a:rPr lang="en-IN" b="1" dirty="0" smtClean="0"/>
              <a:t> attribute</a:t>
            </a:r>
            <a:r>
              <a:rPr lang="en-IN" dirty="0" smtClean="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7956405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FOREIGN KEY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A </a:t>
            </a:r>
            <a:r>
              <a:rPr lang="en-IN" sz="2000" dirty="0">
                <a:solidFill>
                  <a:schemeClr val="bg2"/>
                </a:solidFill>
                <a:latin typeface="Segoe UI Light" panose="020B0502040204020203" pitchFamily="34" charset="0"/>
                <a:cs typeface="Segoe UI Light" panose="020B0502040204020203" pitchFamily="34" charset="0"/>
              </a:rPr>
              <a:t>foreign key can have a different name from its primary key</a:t>
            </a:r>
            <a:r>
              <a:rPr lang="en-IN" sz="2000" dirty="0" smtClean="0">
                <a:solidFill>
                  <a:schemeClr val="bg2"/>
                </a:solidFill>
                <a:latin typeface="Segoe UI Light" panose="020B0502040204020203" pitchFamily="34" charset="0"/>
                <a:cs typeface="Segoe UI Light" panose="020B0502040204020203" pitchFamily="34" charset="0"/>
              </a:rPr>
              <a:t>.</a:t>
            </a: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DataType of primary key and foreign key column must be same.</a:t>
            </a:r>
            <a:endParaRPr lang="en-IN" sz="2000" dirty="0">
              <a:solidFill>
                <a:schemeClr val="bg2"/>
              </a:solidFill>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sz="2000" dirty="0" smtClean="0">
                <a:solidFill>
                  <a:schemeClr val="bg2"/>
                </a:solidFill>
                <a:latin typeface="Segoe UI Light" panose="020B0502040204020203" pitchFamily="34" charset="0"/>
                <a:cs typeface="Segoe UI Light" panose="020B0502040204020203" pitchFamily="34" charset="0"/>
              </a:rPr>
              <a:t>It </a:t>
            </a:r>
            <a:r>
              <a:rPr lang="en-IN" sz="2000" dirty="0">
                <a:solidFill>
                  <a:schemeClr val="bg2"/>
                </a:solidFill>
                <a:latin typeface="Segoe UI Light" panose="020B0502040204020203" pitchFamily="34" charset="0"/>
                <a:cs typeface="Segoe UI Light" panose="020B0502040204020203" pitchFamily="34" charset="0"/>
              </a:rPr>
              <a:t>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a:t>
            </a:r>
            <a:r>
              <a:rPr lang="en-IN" sz="2000" dirty="0" smtClean="0">
                <a:solidFill>
                  <a:schemeClr val="bg2"/>
                </a:solidFill>
                <a:latin typeface="Segoe UI Light" panose="020B0502040204020203" pitchFamily="34" charset="0"/>
                <a:cs typeface="Segoe UI Light" panose="020B0502040204020203" pitchFamily="34" charset="0"/>
              </a:rPr>
              <a:t>not.</a:t>
            </a:r>
            <a:endParaRPr lang="en-IN" sz="2000" dirty="0">
              <a:solidFill>
                <a:schemeClr val="bg2"/>
              </a:solidFill>
              <a:latin typeface="Segoe UI Light" panose="020B0502040204020203" pitchFamily="34" charset="0"/>
              <a:cs typeface="Segoe UI Light" panose="020B0502040204020203" pitchFamily="34" charset="0"/>
            </a:endParaRP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a:t>
            </a:r>
            <a:r>
              <a:rPr lang="en-IN" sz="2000" dirty="0" smtClean="0">
                <a:solidFill>
                  <a:srgbClr val="0089A4"/>
                </a:solidFill>
                <a:latin typeface="Arial" panose="020B0604020202020204" pitchFamily="34" charset="0"/>
                <a:cs typeface="Arial" panose="020B0604020202020204" pitchFamily="34" charset="0"/>
              </a:rPr>
              <a:t>FOREIGN KEY is </a:t>
            </a:r>
            <a:r>
              <a:rPr lang="en-IN" sz="2000" dirty="0">
                <a:solidFill>
                  <a:srgbClr val="0089A4"/>
                </a:solidFill>
                <a:latin typeface="Arial" panose="020B0604020202020204" pitchFamily="34" charset="0"/>
                <a:cs typeface="Arial" panose="020B0604020202020204" pitchFamily="34" charset="0"/>
              </a:rPr>
              <a:t>referred to as the </a:t>
            </a:r>
            <a:r>
              <a:rPr lang="en-IN" sz="2000" dirty="0" smtClean="0">
                <a:solidFill>
                  <a:srgbClr val="0089A4"/>
                </a:solidFill>
                <a:latin typeface="Arial" panose="020B0604020202020204" pitchFamily="34" charset="0"/>
                <a:cs typeface="Arial" panose="020B0604020202020204" pitchFamily="34" charset="0"/>
              </a:rPr>
              <a:t>child table, </a:t>
            </a:r>
            <a:r>
              <a:rPr lang="en-IN" sz="2000" dirty="0">
                <a:solidFill>
                  <a:srgbClr val="0089A4"/>
                </a:solidFill>
                <a:latin typeface="Arial" panose="020B0604020202020204" pitchFamily="34" charset="0"/>
                <a:cs typeface="Arial" panose="020B0604020202020204" pitchFamily="34" charset="0"/>
              </a:rPr>
              <a:t>and the table containing the PRIMARY KEY </a:t>
            </a:r>
            <a:r>
              <a:rPr lang="en-IN" sz="2000" dirty="0" smtClean="0">
                <a:solidFill>
                  <a:srgbClr val="0089A4"/>
                </a:solidFill>
                <a:latin typeface="Arial" panose="020B0604020202020204" pitchFamily="34" charset="0"/>
                <a:cs typeface="Arial" panose="020B0604020202020204" pitchFamily="34" charset="0"/>
              </a:rPr>
              <a:t>(</a:t>
            </a:r>
            <a:r>
              <a:rPr lang="en-IN" sz="2000" dirty="0">
                <a:solidFill>
                  <a:srgbClr val="0089A4"/>
                </a:solidFill>
                <a:latin typeface="Arial" panose="020B0604020202020204" pitchFamily="34" charset="0"/>
                <a:cs typeface="Arial" panose="020B0604020202020204" pitchFamily="34" charset="0"/>
              </a:rPr>
              <a:t>referenced </a:t>
            </a:r>
            <a:r>
              <a:rPr lang="en-IN" sz="2000" dirty="0" smtClean="0">
                <a:solidFill>
                  <a:srgbClr val="0089A4"/>
                </a:solidFill>
                <a:latin typeface="Arial" panose="020B0604020202020204" pitchFamily="34" charset="0"/>
                <a:cs typeface="Arial" panose="020B0604020202020204" pitchFamily="34" charset="0"/>
              </a:rPr>
              <a:t>key) </a:t>
            </a:r>
            <a:r>
              <a:rPr lang="en-IN" sz="2000" dirty="0">
                <a:solidFill>
                  <a:srgbClr val="0089A4"/>
                </a:solidFill>
                <a:latin typeface="Arial" panose="020B0604020202020204" pitchFamily="34" charset="0"/>
                <a:cs typeface="Arial" panose="020B0604020202020204" pitchFamily="34" charset="0"/>
              </a:rPr>
              <a:t>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t>
            </a:r>
            <a:r>
              <a:rPr lang="en-IN" sz="2200" dirty="0" smtClean="0">
                <a:latin typeface="Segoe UI Light" panose="020B0502040204020203" pitchFamily="34" charset="0"/>
                <a:cs typeface="Segoe UI Light" panose="020B0502040204020203" pitchFamily="34" charset="0"/>
              </a:rPr>
              <a:t>another/same </a:t>
            </a:r>
            <a:r>
              <a:rPr lang="en-IN" sz="2200" dirty="0">
                <a:latin typeface="Segoe UI Light" panose="020B0502040204020203" pitchFamily="34" charset="0"/>
                <a:cs typeface="Segoe UI Light" panose="020B0502040204020203" pitchFamily="34" charset="0"/>
              </a:rPr>
              <a:t>table.</a:t>
            </a:r>
          </a:p>
        </p:txBody>
      </p:sp>
    </p:spTree>
    <p:extLst>
      <p:ext uri="{BB962C8B-B14F-4D97-AF65-F5344CB8AC3E}">
        <p14:creationId xmlns:p14="http://schemas.microsoft.com/office/powerpoint/2010/main" xmlns="" val="146959609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smtClean="0">
                <a:solidFill>
                  <a:schemeClr val="bg1"/>
                </a:solidFill>
              </a:rPr>
              <a:t>A referential </a:t>
            </a:r>
            <a:r>
              <a:rPr lang="en-IN" sz="2000" dirty="0">
                <a:solidFill>
                  <a:schemeClr val="bg1"/>
                </a:solidFill>
              </a:rPr>
              <a:t>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INSERT attempt </a:t>
            </a:r>
            <a:r>
              <a:rPr lang="en-IN" dirty="0">
                <a:solidFill>
                  <a:srgbClr val="CFFF21"/>
                </a:solidFill>
              </a:rPr>
              <a:t>to add a row </a:t>
            </a:r>
            <a:r>
              <a:rPr lang="en-IN" dirty="0" smtClean="0">
                <a:solidFill>
                  <a:srgbClr val="CFFF21"/>
                </a:solidFill>
              </a:rPr>
              <a:t>to </a:t>
            </a:r>
            <a:r>
              <a:rPr lang="en-IN" dirty="0">
                <a:solidFill>
                  <a:srgbClr val="CFFF21"/>
                </a:solidFill>
              </a:rPr>
              <a:t>a child table that has a value in its foreign key columns that does not match a value in the corresponding parent </a:t>
            </a:r>
            <a:r>
              <a:rPr lang="en-IN" dirty="0" smtClean="0">
                <a:solidFill>
                  <a:srgbClr val="CFFF21"/>
                </a:solidFill>
              </a:rPr>
              <a:t>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child table's foreign key columns to a value that has no matching value in the corresponding parent table's parent key</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a:t>
            </a:r>
            <a:r>
              <a:rPr lang="en-IN" dirty="0" smtClean="0">
                <a:solidFill>
                  <a:srgbClr val="CFFF21"/>
                </a:solidFill>
              </a:rPr>
              <a:t>UPDATE attempt </a:t>
            </a:r>
            <a:r>
              <a:rPr lang="en-IN" dirty="0">
                <a:solidFill>
                  <a:srgbClr val="CFFF21"/>
                </a:solidFill>
              </a:rPr>
              <a:t>to change the value in a parent table's parent key to a value that does not have a matching value in a child table's foreign key columns</a:t>
            </a:r>
            <a:r>
              <a:rPr lang="en-IN" dirty="0" smtClean="0">
                <a:solidFill>
                  <a:srgbClr val="CFFF21"/>
                </a:solidFill>
              </a:rPr>
              <a:t>.</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a:t>
            </a:r>
            <a:r>
              <a:rPr lang="en-IN" dirty="0" smtClean="0">
                <a:solidFill>
                  <a:srgbClr val="CFFF21"/>
                </a:solidFill>
              </a:rPr>
              <a:t>DELETE attempt </a:t>
            </a:r>
            <a:r>
              <a:rPr lang="en-IN" dirty="0">
                <a:solidFill>
                  <a:srgbClr val="CFFF21"/>
                </a:solidFill>
              </a:rPr>
              <a:t>to remove a record from a parent table that has a matching value in a child table's foreign key columns.</a:t>
            </a:r>
          </a:p>
        </p:txBody>
      </p:sp>
    </p:spTree>
    <p:extLst>
      <p:ext uri="{BB962C8B-B14F-4D97-AF65-F5344CB8AC3E}">
        <p14:creationId xmlns:p14="http://schemas.microsoft.com/office/powerpoint/2010/main" xmlns="" val="834576772"/>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505200" y="4648200"/>
            <a:ext cx="54864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xmlns="" val="1257721072"/>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smtClean="0">
                <a:latin typeface="Arial" panose="020B0604020202020204" pitchFamily="34" charset="0"/>
                <a:cs typeface="Arial" panose="020B0604020202020204" pitchFamily="34" charset="0"/>
              </a:rPr>
              <a:t>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endParaRPr lang="en-IN" b="1" dirty="0" smtClean="0">
              <a:solidFill>
                <a:srgbClr val="75DBFF"/>
              </a:solidFill>
              <a:latin typeface="Arial" panose="020B0604020202020204" pitchFamily="34" charset="0"/>
              <a:cs typeface="Arial" panose="020B0604020202020204" pitchFamily="34" charset="0"/>
            </a:endParaRPr>
          </a:p>
          <a:p>
            <a:pPr>
              <a:lnSpc>
                <a:spcPct val="150000"/>
              </a:lnSpc>
            </a:pPr>
            <a:r>
              <a:rPr lang="en-IN" dirty="0" smtClean="0">
                <a:solidFill>
                  <a:srgbClr val="00B0F0"/>
                </a:solidFill>
                <a:latin typeface="Arial" panose="020B0604020202020204" pitchFamily="34" charset="0"/>
                <a:cs typeface="Arial" panose="020B0604020202020204" pitchFamily="34" charset="0"/>
              </a:rPr>
              <a:t>information_schema.table_constraints</a:t>
            </a:r>
            <a:r>
              <a:rPr lang="en-IN" dirty="0">
                <a:solidFill>
                  <a:srgbClr val="00B0F0"/>
                </a:solidFill>
                <a:latin typeface="Arial" panose="020B0604020202020204" pitchFamily="34" charset="0"/>
                <a:cs typeface="Arial" panose="020B0604020202020204" pitchFamily="34" charset="0"/>
              </a:rPr>
              <a:t>;</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xmlns="" val="4282516866"/>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dirty="0" smtClean="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endParaRPr lang="en-IN" dirty="0" smtClean="0">
              <a:solidFill>
                <a:srgbClr val="000000"/>
              </a:solidFill>
              <a:latin typeface="Liberation Mono"/>
            </a:endParaRPr>
          </a:p>
          <a:p>
            <a:r>
              <a:rPr lang="en-IN" i="1" dirty="0" smtClean="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a:t>
            </a:r>
            <a:r>
              <a:rPr lang="en-IN" dirty="0" smtClean="0"/>
              <a:t>sub clauses </a:t>
            </a:r>
            <a:r>
              <a:rPr lang="en-IN" dirty="0"/>
              <a:t>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a:t>
            </a:r>
            <a:r>
              <a:rPr lang="en-IN" sz="2200" dirty="0" smtClean="0">
                <a:solidFill>
                  <a:srgbClr val="FFC000"/>
                </a:solidFill>
              </a:rPr>
              <a:t>FOREIGN KEY actions </a:t>
            </a:r>
            <a:r>
              <a:rPr lang="en-IN" sz="2200" dirty="0">
                <a:solidFill>
                  <a:srgbClr val="FFC000"/>
                </a:solidFill>
              </a:rPr>
              <a:t>do not activate triggers.</a:t>
            </a:r>
          </a:p>
        </p:txBody>
      </p:sp>
    </p:spTree>
    <p:extLst>
      <p:ext uri="{BB962C8B-B14F-4D97-AF65-F5344CB8AC3E}">
        <p14:creationId xmlns:p14="http://schemas.microsoft.com/office/powerpoint/2010/main" xmlns="" val="14859476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smtClean="0">
                <a:solidFill>
                  <a:schemeClr val="bg1"/>
                </a:solidFill>
                <a:latin typeface="Arial" panose="020B0604020202020204" pitchFamily="34" charset="0"/>
                <a:cs typeface="Arial" panose="020B0604020202020204" pitchFamily="34" charset="0"/>
              </a:rPr>
              <a:t>ALTER table E </a:t>
            </a:r>
            <a:r>
              <a:rPr lang="en-IN" b="1" dirty="0">
                <a:solidFill>
                  <a:schemeClr val="bg1"/>
                </a:solidFill>
                <a:latin typeface="Arial" panose="020B0604020202020204" pitchFamily="34" charset="0"/>
                <a:cs typeface="Arial" panose="020B0604020202020204" pitchFamily="34" charset="0"/>
              </a:rPr>
              <a:t>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FOREIGN </a:t>
            </a:r>
            <a:r>
              <a:rPr lang="en-IN" sz="1600" dirty="0">
                <a:latin typeface="Arial" panose="020B0604020202020204" pitchFamily="34" charset="0"/>
                <a:cs typeface="Arial" panose="020B0604020202020204" pitchFamily="34" charset="0"/>
              </a:rPr>
              <a:t>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smtClean="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C00000"/>
                </a:solidFill>
                <a:latin typeface="Arial" panose="020B0604020202020204" pitchFamily="34" charset="0"/>
                <a:cs typeface="Arial" panose="020B0604020202020204" pitchFamily="34" charset="0"/>
              </a:rPr>
              <a:t>ON </a:t>
            </a:r>
            <a:r>
              <a:rPr lang="en-IN" sz="1600" dirty="0">
                <a:solidFill>
                  <a:srgbClr val="C00000"/>
                </a:solidFill>
                <a:latin typeface="Arial" panose="020B0604020202020204" pitchFamily="34" charset="0"/>
                <a:cs typeface="Arial" panose="020B0604020202020204" pitchFamily="34" charset="0"/>
              </a:rPr>
              <a:t>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r>
              <a:rPr lang="en-IN" dirty="0" smtClean="0"/>
              <a:t>.</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xmlns="" val="190029793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endParaRPr lang="en-IN" sz="4800" dirty="0" smtClean="0">
              <a:solidFill>
                <a:srgbClr val="DC525C"/>
              </a:solidFill>
              <a:latin typeface="Segoe UI Light" panose="020B0502040204020203" pitchFamily="34" charset="0"/>
              <a:cs typeface="Segoe UI Light" panose="020B0502040204020203" pitchFamily="34" charset="0"/>
            </a:endParaRPr>
          </a:p>
          <a:p>
            <a:pPr algn="ctr"/>
            <a:r>
              <a:rPr lang="en-IN" sz="4800" dirty="0" smtClean="0">
                <a:solidFill>
                  <a:srgbClr val="DC525C"/>
                </a:solidFill>
                <a:latin typeface="Segoe UI Light" panose="020B0502040204020203" pitchFamily="34" charset="0"/>
                <a:cs typeface="Segoe UI Light" panose="020B0502040204020203" pitchFamily="34" charset="0"/>
              </a:rPr>
              <a:t>Check Constraint?</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997115"/>
            <a:ext cx="7072362" cy="646331"/>
          </a:xfrm>
          <a:prstGeom prst="rect">
            <a:avLst/>
          </a:prstGeom>
        </p:spPr>
        <p:txBody>
          <a:bodyPr wrap="square">
            <a:spAutoFit/>
          </a:bodyPr>
          <a:lstStyle/>
          <a:p>
            <a:r>
              <a:rPr lang="en-US" dirty="0" smtClean="0">
                <a:solidFill>
                  <a:srgbClr val="006C86"/>
                </a:solidFill>
              </a:rPr>
              <a:t>Prior to MySQL 8.0.16, CREATE TABLE permits only the following limited version of table CHECK constraint syntax, which is parsed and ignored.</a:t>
            </a:r>
            <a:endParaRPr lang="en-US" dirty="0">
              <a:solidFill>
                <a:srgbClr val="006C86"/>
              </a:solidFill>
            </a:endParaRPr>
          </a:p>
        </p:txBody>
      </p:sp>
    </p:spTree>
    <p:extLst>
      <p:ext uri="{BB962C8B-B14F-4D97-AF65-F5344CB8AC3E}">
        <p14:creationId xmlns:p14="http://schemas.microsoft.com/office/powerpoint/2010/main" xmlns="" val="408514119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428736"/>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10" name="Rectangle 9"/>
          <p:cNvSpPr/>
          <p:nvPr/>
        </p:nvSpPr>
        <p:spPr>
          <a:xfrm>
            <a:off x="214282" y="2928934"/>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285720" y="4090578"/>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p14="http://schemas.microsoft.com/office/powerpoint/2010/main" xmlns="" val="402935589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747704266"/>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a:t>
            </a:r>
            <a:r>
              <a:rPr lang="en-IN" b="1" dirty="0" smtClean="0">
                <a:latin typeface="Arial" panose="020B0604020202020204" pitchFamily="34" charset="0"/>
                <a:cs typeface="Arial" panose="020B0604020202020204" pitchFamily="34" charset="0"/>
              </a:rPr>
              <a:t>Columns</a:t>
            </a:r>
            <a:r>
              <a:rPr lang="en-IN" dirty="0" smtClean="0">
                <a:latin typeface="Arial" panose="020B0604020202020204" pitchFamily="34" charset="0"/>
                <a:cs typeface="Arial" panose="020B0604020202020204" pitchFamily="34" charset="0"/>
              </a:rPr>
              <a:t> :- You </a:t>
            </a:r>
            <a:r>
              <a:rPr lang="en-IN" dirty="0">
                <a:latin typeface="Arial" panose="020B0604020202020204" pitchFamily="34" charset="0"/>
                <a:cs typeface="Arial" panose="020B0604020202020204" pitchFamily="34" charset="0"/>
              </a:rPr>
              <a:t>can rename a column using a CHANGE old_col_name new_col_name column_definition clause. To do so, specify the old and new column names and the definition that the column currently </a:t>
            </a:r>
            <a:r>
              <a:rPr lang="en-IN" dirty="0" smtClean="0">
                <a:latin typeface="Arial" panose="020B0604020202020204" pitchFamily="34" charset="0"/>
                <a:cs typeface="Arial" panose="020B0604020202020204" pitchFamily="34" charset="0"/>
              </a:rPr>
              <a:t>has.</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Modify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You can also use MODIFY to change a column's type without renaming it</a:t>
            </a:r>
            <a:r>
              <a:rPr lang="en-IN" dirty="0" smtClean="0">
                <a:latin typeface="Arial" panose="020B0604020202020204" pitchFamily="34" charset="0"/>
                <a:cs typeface="Arial" panose="020B0604020202020204" pitchFamily="34" charset="0"/>
              </a:rPr>
              <a:t>.</a:t>
            </a:r>
          </a:p>
          <a:p>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Dropping </a:t>
            </a:r>
            <a:r>
              <a:rPr lang="en-IN" b="1" dirty="0">
                <a:latin typeface="Arial" panose="020B0604020202020204" pitchFamily="34" charset="0"/>
                <a:cs typeface="Arial" panose="020B0604020202020204" pitchFamily="34" charset="0"/>
              </a:rPr>
              <a:t>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smtClean="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a:t>
            </a:r>
            <a:r>
              <a:rPr lang="en-IN" sz="1600" dirty="0" smtClean="0">
                <a:solidFill>
                  <a:srgbClr val="DD4A68"/>
                </a:solidFill>
                <a:latin typeface="Arial" panose="020B0604020202020204" pitchFamily="34" charset="0"/>
                <a:ea typeface="Times New Roman" panose="02020603050405020304" pitchFamily="18" charset="0"/>
              </a:rPr>
              <a:t>InnoDB</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a:t>
            </a:r>
            <a:r>
              <a:rPr lang="en-IN" sz="1600" dirty="0" smtClean="0">
                <a:solidFill>
                  <a:srgbClr val="DD4A68"/>
                </a:solidFill>
                <a:latin typeface="Arial" panose="020B0604020202020204" pitchFamily="34" charset="0"/>
                <a:ea typeface="Times New Roman" panose="02020603050405020304" pitchFamily="18" charset="0"/>
              </a:rPr>
              <a:t>INT</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COL1</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a:t>
            </a:r>
            <a:r>
              <a:rPr lang="en-IN" sz="1600" dirty="0" smtClean="0">
                <a:solidFill>
                  <a:srgbClr val="DD4A68"/>
                </a:solidFill>
                <a:latin typeface="Arial" panose="020B0604020202020204" pitchFamily="34" charset="0"/>
                <a:ea typeface="Times New Roman" panose="02020603050405020304" pitchFamily="18" charset="0"/>
              </a:rPr>
              <a:t>COL2</a:t>
            </a:r>
            <a:endParaRPr lang="en-IN" sz="1600" dirty="0">
              <a:solidFill>
                <a:srgbClr val="DD4A68"/>
              </a:solidFill>
              <a:latin typeface="Arial" panose="020B0604020202020204" pitchFamily="34" charset="0"/>
              <a:ea typeface="Times New Roman" panose="02020603050405020304" pitchFamily="18" charset="0"/>
            </a:endParaRP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smtClean="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C4</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smtClean="0">
                <a:latin typeface="Arial" panose="020B0604020202020204" pitchFamily="34" charset="0"/>
                <a:cs typeface="Arial" panose="020B0604020202020204" pitchFamily="34" charset="0"/>
              </a:rPr>
              <a:t> </a:t>
            </a:r>
            <a:r>
              <a:rPr lang="en-IN" sz="1600" dirty="0" smtClean="0">
                <a:solidFill>
                  <a:srgbClr val="DD4A68"/>
                </a:solidFill>
                <a:latin typeface="Arial" panose="020B0604020202020204" pitchFamily="34" charset="0"/>
                <a:ea typeface="Times New Roman" panose="02020603050405020304" pitchFamily="18" charset="0"/>
              </a:rPr>
              <a:t>C5</a:t>
            </a:r>
            <a:r>
              <a:rPr lang="en-IN" sz="1600" dirty="0" smtClean="0">
                <a:latin typeface="Arial" panose="020B0604020202020204" pitchFamily="34" charset="0"/>
                <a:ea typeface="Times New Roman" panose="02020603050405020304" pitchFamily="18" charset="0"/>
              </a:rPr>
              <a:t>,</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a:t>
            </a:r>
            <a:r>
              <a:rPr lang="en-IN" sz="1600" dirty="0" smtClean="0">
                <a:solidFill>
                  <a:srgbClr val="DD4A68"/>
                </a:solidFill>
                <a:latin typeface="Arial" panose="020B0604020202020204" pitchFamily="34" charset="0"/>
                <a:ea typeface="Times New Roman" panose="02020603050405020304" pitchFamily="18" charset="0"/>
              </a:rPr>
              <a:t>INT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xmlns="" val="8189666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smtClean="0">
                <a:latin typeface="Arial" panose="020B0604020202020204" pitchFamily="34" charset="0"/>
                <a:cs typeface="Arial" panose="020B0604020202020204" pitchFamily="34" charset="0"/>
              </a:rPr>
              <a:t>Truncate</a:t>
            </a:r>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operations cause an implicit commit, and so cannot be rolled back</a:t>
            </a:r>
            <a:r>
              <a:rPr lang="en-US"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9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r>
              <a:rPr lang="en-IN" sz="19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i="1" dirty="0" smtClean="0"/>
              <a:t>Truncate</a:t>
            </a:r>
            <a:r>
              <a:rPr lang="en-IN" sz="1900" dirty="0" smtClean="0"/>
              <a:t> </a:t>
            </a:r>
            <a:r>
              <a:rPr lang="en-IN" sz="1900" dirty="0"/>
              <a:t>retain </a:t>
            </a:r>
            <a:r>
              <a:rPr lang="en-IN" sz="1900" dirty="0" smtClean="0"/>
              <a:t>Identity and reset </a:t>
            </a:r>
            <a:r>
              <a:rPr lang="en-IN" sz="1900" dirty="0"/>
              <a:t>to the </a:t>
            </a:r>
            <a:r>
              <a:rPr lang="en-IN" sz="1900" dirty="0" smtClean="0"/>
              <a:t>seed </a:t>
            </a:r>
            <a:r>
              <a:rPr lang="en-IN" sz="1900" i="1" dirty="0">
                <a:solidFill>
                  <a:srgbClr val="00B050"/>
                </a:solidFill>
              </a:rPr>
              <a:t>(start value) </a:t>
            </a:r>
            <a:r>
              <a:rPr lang="en-IN" sz="1900" dirty="0" smtClean="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a:t>
            </a:r>
            <a:r>
              <a:rPr lang="en-IN" sz="1900" dirty="0" smtClean="0">
                <a:latin typeface="Arial" panose="020B0604020202020204" pitchFamily="34" charset="0"/>
                <a:cs typeface="Arial" panose="020B0604020202020204" pitchFamily="34" charset="0"/>
              </a:rPr>
              <a:t>constraint.</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smtClean="0">
                <a:solidFill>
                  <a:srgbClr val="0077AA"/>
                </a:solidFill>
                <a:latin typeface="Arial" panose="020B0604020202020204" pitchFamily="34" charset="0"/>
                <a:ea typeface="Times New Roman" panose="02020603050405020304" pitchFamily="18" charset="0"/>
              </a:rPr>
              <a:t>RENAME</a:t>
            </a:r>
            <a:r>
              <a:rPr lang="en-IN" sz="1600" dirty="0" smtClean="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smtClean="0"/>
              <a:t> </a:t>
            </a:r>
            <a:r>
              <a:rPr lang="en-IN" sz="1600" dirty="0" smtClean="0">
                <a:latin typeface="Arial" panose="020B0604020202020204" pitchFamily="34" charset="0"/>
                <a:ea typeface="Times New Roman" panose="02020603050405020304" pitchFamily="18" charset="0"/>
              </a:rPr>
              <a:t>EMP</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smtClean="0">
                <a:solidFill>
                  <a:srgbClr val="DD4A68"/>
                </a:solidFill>
                <a:latin typeface="Arial" panose="020B0604020202020204" pitchFamily="34" charset="0"/>
                <a:ea typeface="Times New Roman" panose="02020603050405020304" pitchFamily="18" charset="0"/>
              </a:rPr>
              <a:t> </a:t>
            </a:r>
            <a:r>
              <a:rPr lang="en-IN" sz="1600" dirty="0" smtClean="0">
                <a:latin typeface="Arial" panose="020B0604020202020204" pitchFamily="34" charset="0"/>
                <a:ea typeface="Times New Roman" panose="02020603050405020304" pitchFamily="18" charset="0"/>
              </a:rPr>
              <a:t>EMPLOYEE</a:t>
            </a:r>
            <a:r>
              <a:rPr lang="en-IN" sz="1600" dirty="0" smtClean="0">
                <a:solidFill>
                  <a:srgbClr val="DD4A68"/>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1446550"/>
          </a:xfrm>
          <a:prstGeom prst="rect">
            <a:avLst/>
          </a:prstGeom>
        </p:spPr>
        <p:txBody>
          <a:bodyPr wrap="square">
            <a:spAutoFit/>
          </a:bodyPr>
          <a:lstStyle/>
          <a:p>
            <a:r>
              <a:rPr lang="en-US" sz="2200" dirty="0" smtClean="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lang="en-US" sz="2200" dirty="0">
              <a:solidFill>
                <a:schemeClr val="bg2">
                  <a:lumMod val="50000"/>
                </a:schemeClr>
              </a:solidFill>
            </a:endParaRPr>
          </a:p>
        </p:txBody>
      </p:sp>
      <p:sp>
        <p:nvSpPr>
          <p:cNvPr id="4" name="Rectangle 3"/>
          <p:cNvSpPr/>
          <p:nvPr/>
        </p:nvSpPr>
        <p:spPr>
          <a:xfrm>
            <a:off x="214282" y="3429001"/>
            <a:ext cx="8715436" cy="1323439"/>
          </a:xfrm>
          <a:prstGeom prst="rect">
            <a:avLst/>
          </a:prstGeom>
        </p:spPr>
        <p:txBody>
          <a:bodyPr wrap="square">
            <a:spAutoFit/>
          </a:bodyPr>
          <a:lstStyle/>
          <a:p>
            <a:r>
              <a:rPr lang="en-US" sz="2000" dirty="0" smtClean="0"/>
              <a:t>There are 2 types of Views in SQL: Simple View and Complex View. </a:t>
            </a:r>
            <a:r>
              <a:rPr lang="en-US" sz="2000" b="1" dirty="0" smtClean="0"/>
              <a:t>Simple views </a:t>
            </a:r>
            <a:r>
              <a:rPr lang="en-US" sz="2000" dirty="0" smtClean="0"/>
              <a:t>can only contain a single base table. </a:t>
            </a:r>
            <a:r>
              <a:rPr lang="en-US" sz="2000" b="1" dirty="0" smtClean="0"/>
              <a:t>Complex views</a:t>
            </a:r>
            <a:r>
              <a:rPr lang="en-US" sz="2000" dirty="0" smtClean="0"/>
              <a:t> can be constructed on more than one base table. In particular, complex views can contain: join conditions, a group by clause, a order by clause.</a:t>
            </a:r>
            <a:endParaRPr lang="en-US" sz="2000" dirty="0"/>
          </a:p>
        </p:txBody>
      </p:sp>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a:t>
            </a:r>
            <a:r>
              <a:rPr lang="en-IN" dirty="0" smtClean="0">
                <a:latin typeface="Arial" panose="020B0604020202020204" pitchFamily="34" charset="0"/>
                <a:cs typeface="Arial" panose="020B0604020202020204" pitchFamily="34" charset="0"/>
              </a:rPr>
              <a:t>VIEW contains </a:t>
            </a:r>
            <a:r>
              <a:rPr lang="en-IN" dirty="0">
                <a:latin typeface="Arial" panose="020B0604020202020204" pitchFamily="34" charset="0"/>
                <a:cs typeface="Arial" panose="020B0604020202020204" pitchFamily="34" charset="0"/>
              </a:rPr>
              <a:t>no data itself. The tables upon which a </a:t>
            </a:r>
            <a:r>
              <a:rPr lang="en-IN" dirty="0" smtClean="0">
                <a:latin typeface="Arial" panose="020B0604020202020204" pitchFamily="34" charset="0"/>
                <a:cs typeface="Arial" panose="020B0604020202020204" pitchFamily="34" charset="0"/>
              </a:rPr>
              <a:t>VIEW is </a:t>
            </a:r>
            <a:r>
              <a:rPr lang="en-IN" dirty="0">
                <a:latin typeface="Arial" panose="020B0604020202020204" pitchFamily="34" charset="0"/>
                <a:cs typeface="Arial" panose="020B0604020202020204" pitchFamily="34" charset="0"/>
              </a:rPr>
              <a:t>based are called base tables</a:t>
            </a:r>
            <a:r>
              <a:rPr lang="en-IN" dirty="0" smtClean="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a:t>
            </a:r>
            <a:r>
              <a:rPr lang="en-IN" dirty="0" smtClean="0">
                <a:solidFill>
                  <a:srgbClr val="3F6971"/>
                </a:solidFill>
                <a:latin typeface="Arial" panose="020B0604020202020204" pitchFamily="34" charset="0"/>
                <a:cs typeface="Arial" panose="020B0604020202020204" pitchFamily="34" charset="0"/>
              </a:rPr>
              <a:t>VIEW, </a:t>
            </a:r>
            <a:r>
              <a:rPr lang="en-IN" dirty="0">
                <a:solidFill>
                  <a:srgbClr val="3F6971"/>
                </a:solidFill>
                <a:latin typeface="Arial" panose="020B0604020202020204" pitchFamily="34" charset="0"/>
                <a:cs typeface="Arial" panose="020B0604020202020204" pitchFamily="34" charset="0"/>
              </a:rPr>
              <a:t>and columns dropped from the table will result in an error when selecting from the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a:t>
            </a:r>
            <a:r>
              <a:rPr lang="en-IN" dirty="0" smtClean="0">
                <a:solidFill>
                  <a:srgbClr val="3F6971"/>
                </a:solidFill>
                <a:latin typeface="Arial" panose="020B0604020202020204" pitchFamily="34" charset="0"/>
                <a:cs typeface="Arial" panose="020B0604020202020204" pitchFamily="34" charset="0"/>
              </a:rPr>
              <a:t>VIEW column </a:t>
            </a:r>
            <a:r>
              <a:rPr lang="en-IN" dirty="0">
                <a:solidFill>
                  <a:srgbClr val="3F6971"/>
                </a:solidFill>
                <a:latin typeface="Arial" panose="020B0604020202020204" pitchFamily="34" charset="0"/>
                <a:cs typeface="Arial" panose="020B0604020202020204" pitchFamily="34" charset="0"/>
              </a:rPr>
              <a:t>names. </a:t>
            </a:r>
            <a:endParaRPr lang="en-IN" dirty="0" smtClean="0">
              <a:solidFill>
                <a:srgbClr val="3F6971"/>
              </a:solidFill>
              <a:latin typeface="Arial" panose="020B0604020202020204" pitchFamily="34" charset="0"/>
              <a:cs typeface="Arial" panose="020B0604020202020204" pitchFamily="34" charset="0"/>
            </a:endParaRP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a:t>
            </a:r>
            <a:r>
              <a:rPr lang="en-IN" dirty="0" smtClean="0">
                <a:solidFill>
                  <a:srgbClr val="3F6971"/>
                </a:solidFill>
                <a:latin typeface="Arial" panose="020B0604020202020204" pitchFamily="34" charset="0"/>
                <a:cs typeface="Arial" panose="020B0604020202020204" pitchFamily="34" charset="0"/>
              </a:rPr>
              <a:t>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a:t>
            </a:r>
            <a:r>
              <a:rPr lang="en-IN" dirty="0" smtClean="0">
                <a:solidFill>
                  <a:srgbClr val="3F6971"/>
                </a:solidFill>
                <a:latin typeface="Arial" panose="020B0604020202020204" pitchFamily="34" charset="0"/>
                <a:cs typeface="Arial" panose="020B0604020202020204" pitchFamily="34" charset="0"/>
              </a:rPr>
              <a:t>TRIGGER with </a:t>
            </a:r>
            <a:r>
              <a:rPr lang="en-IN" dirty="0">
                <a:solidFill>
                  <a:srgbClr val="3F6971"/>
                </a:solidFill>
                <a:latin typeface="Arial" panose="020B0604020202020204" pitchFamily="34" charset="0"/>
                <a:cs typeface="Arial" panose="020B0604020202020204" pitchFamily="34" charset="0"/>
              </a:rPr>
              <a:t>a </a:t>
            </a:r>
            <a:r>
              <a:rPr lang="en-IN" dirty="0" smtClean="0">
                <a:solidFill>
                  <a:srgbClr val="3F6971"/>
                </a:solidFill>
                <a:latin typeface="Arial" panose="020B0604020202020204" pitchFamily="34" charset="0"/>
                <a:cs typeface="Arial" panose="020B0604020202020204" pitchFamily="34" charset="0"/>
              </a:rPr>
              <a:t>VIEW.</a:t>
            </a:r>
            <a:endParaRPr lang="en-IN" dirty="0">
              <a:solidFill>
                <a:srgbClr val="3F6971"/>
              </a:solidFill>
              <a:latin typeface="Arial" panose="020B0604020202020204" pitchFamily="34" charset="0"/>
              <a:cs typeface="Arial" panose="020B0604020202020204" pitchFamily="34" charset="0"/>
            </a:endParaRP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endParaRPr lang="en-IN" sz="2400" b="1" dirty="0" smtClean="0">
              <a:solidFill>
                <a:schemeClr val="bg2">
                  <a:lumMod val="50000"/>
                </a:schemeClr>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 </a:t>
            </a:r>
            <a:r>
              <a:rPr lang="en-IN" sz="2400" dirty="0">
                <a:latin typeface="Arial" panose="020B0604020202020204" pitchFamily="34" charset="0"/>
                <a:cs typeface="Arial" panose="020B0604020202020204" pitchFamily="34" charset="0"/>
              </a:rPr>
              <a:t>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smtClean="0">
                <a:solidFill>
                  <a:srgbClr val="FFFF00"/>
                </a:solidFill>
                <a:latin typeface="Arial" pitchFamily="34" charset="0"/>
                <a:cs typeface="Arial" pitchFamily="34" charset="0"/>
              </a:rPr>
              <a:t>Attributes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483968113"/>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gridCol w="4572000"/>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tr>
            </a:tbl>
          </a:graphicData>
        </a:graphic>
      </p:graphicFrame>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smtClean="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smtClean="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smtClean="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xmlns="" val="412755605"/>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a:t>
            </a:r>
            <a:r>
              <a:rPr lang="en-IN" sz="1600" dirty="0" smtClean="0">
                <a:latin typeface="Arial" panose="020B0604020202020204" pitchFamily="34" charset="0"/>
                <a:ea typeface="Arial Unicode MS"/>
                <a:cs typeface="Arial" panose="020B0604020202020204" pitchFamily="34" charset="0"/>
              </a:rPr>
              <a:t>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95462853"/>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smtClean="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rgbClr val="006C86"/>
              </a:solidFill>
            </a:endParaRPr>
          </a:p>
        </p:txBody>
      </p:sp>
    </p:spTree>
    <p:extLst>
      <p:ext uri="{BB962C8B-B14F-4D97-AF65-F5344CB8AC3E}">
        <p14:creationId xmlns:p14="http://schemas.microsoft.com/office/powerpoint/2010/main" xmlns="" val="1338227008"/>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r>
              <a:rPr lang="en-IN" dirty="0" smtClean="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smtClean="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4354364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smtClean="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ON </a:t>
            </a:r>
            <a:r>
              <a:rPr lang="en-IN" sz="1600" dirty="0" smtClean="0">
                <a:latin typeface="Arial" panose="020B0604020202020204" pitchFamily="34" charset="0"/>
                <a:ea typeface="Times New Roman" panose="02020603050405020304" pitchFamily="18" charset="0"/>
              </a:rPr>
              <a:t>EMP</a:t>
            </a:r>
            <a:r>
              <a:rPr lang="en-IN" sz="1600" dirty="0" smtClean="0">
                <a:latin typeface="Arial" panose="020B0604020202020204" pitchFamily="34" charset="0"/>
                <a:ea typeface="Arial Unicode MS"/>
                <a:cs typeface="Arial" panose="020B0604020202020204" pitchFamily="34" charset="0"/>
              </a:rPr>
              <a:t> </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smtClean="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773200555"/>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a:t>
            </a:r>
            <a:r>
              <a:rPr lang="en-IN" b="1" dirty="0" smtClean="0">
                <a:latin typeface="Arial" pitchFamily="34" charset="0"/>
                <a:cs typeface="Arial" pitchFamily="34" charset="0"/>
              </a:rPr>
              <a:t>INDEX </a:t>
            </a:r>
            <a:r>
              <a:rPr lang="en-IN" b="1" dirty="0">
                <a:latin typeface="Arial" pitchFamily="34" charset="0"/>
                <a:cs typeface="Arial" pitchFamily="34" charset="0"/>
              </a:rPr>
              <a:t>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smtClean="0">
                <a:latin typeface="Arial" panose="020B0604020202020204" pitchFamily="34" charset="0"/>
                <a:ea typeface="Arial Unicode MS"/>
                <a:cs typeface="Arial" panose="020B0604020202020204" pitchFamily="34" charset="0"/>
              </a:rPr>
              <a:t> table_name</a:t>
            </a:r>
            <a:r>
              <a:rPr lang="en-IN" sz="1600" dirty="0">
                <a:latin typeface="Arial" panose="020B0604020202020204" pitchFamily="34" charset="0"/>
                <a:ea typeface="Arial Unicode MS"/>
                <a:cs typeface="Arial" panose="020B0604020202020204" pitchFamily="34" charset="0"/>
              </a:rPr>
              <a:t>,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Arial Unicode MS"/>
                <a:cs typeface="Arial" panose="020B0604020202020204" pitchFamily="34" charset="0"/>
              </a:rPr>
              <a:t>INFORMATION_SCHEMA.STATISTICS;</a:t>
            </a:r>
            <a:endParaRPr lang="en-IN" sz="1600" dirty="0">
              <a:latin typeface="Arial" panose="020B0604020202020204" pitchFamily="34" charset="0"/>
              <a:ea typeface="Arial Unicode MS"/>
              <a:cs typeface="Arial" panose="020B0604020202020204" pitchFamily="34" charset="0"/>
            </a:endParaRP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xmlns="" val="2678806817"/>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smtClean="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smtClean="0">
                <a:latin typeface="Arial" panose="020B0604020202020204" pitchFamily="34" charset="0"/>
                <a:ea typeface="Arial Unicode MS"/>
                <a:cs typeface="Arial" panose="020B0604020202020204" pitchFamily="34" charset="0"/>
              </a:rPr>
              <a:t> </a:t>
            </a:r>
            <a:r>
              <a:rPr lang="en-IN" sz="1600" dirty="0" smtClean="0">
                <a:latin typeface="Arial" panose="020B0604020202020204" pitchFamily="34" charset="0"/>
                <a:ea typeface="Times New Roman" panose="02020603050405020304" pitchFamily="18" charset="0"/>
              </a:rPr>
              <a:t>IND1</a:t>
            </a:r>
            <a:r>
              <a:rPr lang="en-IN" sz="1600" dirty="0" smtClean="0">
                <a:latin typeface="Arial" panose="020B0604020202020204" pitchFamily="34" charset="0"/>
                <a:ea typeface="Arial Unicode MS"/>
                <a:cs typeface="Arial" panose="020B0604020202020204" pitchFamily="34" charset="0"/>
              </a:rPr>
              <a:t> ON</a:t>
            </a:r>
            <a:r>
              <a:rPr lang="en-IN" sz="1600" dirty="0" smtClean="0">
                <a:latin typeface="Arial" panose="020B0604020202020204" pitchFamily="34" charset="0"/>
                <a:ea typeface="Times New Roman" panose="02020603050405020304" pitchFamily="18" charset="0"/>
              </a:rPr>
              <a:t> EMPLOYEE</a:t>
            </a:r>
            <a:r>
              <a:rPr lang="en-IN" sz="1600" dirty="0" smtClean="0">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224866380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xmlns="" val="2789843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151389687"/>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lock / unlock</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smtClean="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READ</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smtClean="0">
                <a:solidFill>
                  <a:srgbClr val="E0D612"/>
                </a:solidFill>
                <a:latin typeface="Arial" panose="020B0604020202020204" pitchFamily="34" charset="0"/>
                <a:cs typeface="Arial" panose="020B0604020202020204" pitchFamily="34" charset="0"/>
              </a:rPr>
              <a:t>LOCK</a:t>
            </a:r>
            <a:r>
              <a:rPr lang="en-IN" dirty="0" smtClean="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smtClean="0">
                <a:solidFill>
                  <a:srgbClr val="C74C49"/>
                </a:solidFill>
                <a:latin typeface="Arial" panose="020B0604020202020204" pitchFamily="34" charset="0"/>
                <a:cs typeface="Arial" panose="020B0604020202020204" pitchFamily="34" charset="0"/>
              </a:rPr>
              <a:t>WRITE</a:t>
            </a:r>
            <a:r>
              <a:rPr lang="en-IN" dirty="0" smtClean="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smtClean="0">
                <a:latin typeface="Arial" panose="020B0604020202020204" pitchFamily="34" charset="0"/>
                <a:cs typeface="Arial" panose="020B0604020202020204" pitchFamily="34" charset="0"/>
              </a:rPr>
              <a:t> </a:t>
            </a:r>
            <a:r>
              <a:rPr lang="en-IN" dirty="0" smtClean="0">
                <a:solidFill>
                  <a:srgbClr val="0077AA"/>
                </a:solidFill>
                <a:latin typeface="Arial" panose="020B0604020202020204" pitchFamily="34" charset="0"/>
                <a:ea typeface="Times New Roman" panose="02020603050405020304" pitchFamily="18" charset="0"/>
                <a:cs typeface="Arial" panose="020B0604020202020204" pitchFamily="34" charset="0"/>
              </a:rPr>
              <a:t>TABLE</a:t>
            </a:r>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290326992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smtClean="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lang="en-US" dirty="0"/>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xmlns="" val="1566008335"/>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DATA DICTIONARY</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a:t>
            </a:r>
            <a:r>
              <a:rPr lang="en-US" dirty="0" smtClean="0">
                <a:latin typeface="Arial" panose="020B0604020202020204" pitchFamily="34" charset="0"/>
                <a:cs typeface="Arial" panose="020B0604020202020204" pitchFamily="34" charset="0"/>
              </a:rPr>
              <a:t>them, </a:t>
            </a:r>
            <a:r>
              <a:rPr lang="en-US" dirty="0">
                <a:latin typeface="Arial" panose="020B0604020202020204" pitchFamily="34" charset="0"/>
                <a:cs typeface="Arial" panose="020B0604020202020204" pitchFamily="34" charset="0"/>
              </a:rPr>
              <a:t>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792487683"/>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tblGrid>
              <a:tr h="440690">
                <a:tc>
                  <a:txBody>
                    <a:bodyPr/>
                    <a:lstStyle/>
                    <a:p>
                      <a:r>
                        <a:rPr kumimoji="0" lang="en-US" b="1" kern="1200" dirty="0" smtClean="0">
                          <a:solidFill>
                            <a:srgbClr val="B7F7E2"/>
                          </a:solidFill>
                          <a:latin typeface="Arial" panose="020B0604020202020204" pitchFamily="34" charset="0"/>
                          <a:ea typeface="+mn-ea"/>
                          <a:cs typeface="Arial" panose="020B0604020202020204" pitchFamily="34" charset="0"/>
                        </a:rPr>
                        <a:t>Data</a:t>
                      </a:r>
                      <a:r>
                        <a:rPr lang="en-US" sz="1600" baseline="0" dirty="0" smtClean="0">
                          <a:latin typeface="Arial" panose="020B0604020202020204" pitchFamily="34" charset="0"/>
                          <a:cs typeface="Arial" panose="020B0604020202020204" pitchFamily="34" charset="0"/>
                        </a:rPr>
                        <a:t> </a:t>
                      </a:r>
                      <a:r>
                        <a:rPr kumimoji="0" lang="en-US" b="1" kern="1200" dirty="0" smtClean="0">
                          <a:solidFill>
                            <a:srgbClr val="B7F7E2"/>
                          </a:solidFill>
                          <a:latin typeface="Arial" panose="020B0604020202020204" pitchFamily="34" charset="0"/>
                          <a:ea typeface="+mn-ea"/>
                          <a:cs typeface="Arial" panose="020B0604020202020204" pitchFamily="34" charset="0"/>
                        </a:rPr>
                        <a:t>Dictionary</a:t>
                      </a:r>
                      <a:endParaRPr kumimoji="0" lang="en-US" b="1" kern="1200" dirty="0">
                        <a:solidFill>
                          <a:srgbClr val="B7F7E2"/>
                        </a:solidFill>
                        <a:latin typeface="Arial" panose="020B0604020202020204" pitchFamily="34" charset="0"/>
                        <a:ea typeface="+mn-ea"/>
                        <a:cs typeface="Arial" panose="020B0604020202020204" pitchFamily="34" charset="0"/>
                      </a:endParaRPr>
                    </a:p>
                  </a:txBody>
                  <a:tcP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COLUMNS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lang="en-US" sz="1800" kern="1200" dirty="0" smtClean="0">
                          <a:solidFill>
                            <a:srgbClr val="298AE5"/>
                          </a:solidFill>
                          <a:latin typeface="Arial" panose="020B0604020202020204" pitchFamily="34" charset="0"/>
                          <a:ea typeface="+mn-ea"/>
                          <a:cs typeface="Arial" panose="020B0604020202020204" pitchFamily="34" charset="0"/>
                        </a:rPr>
                        <a:t>TABLE_CONSTRAINTS</a:t>
                      </a:r>
                      <a:endParaRPr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STATISTICS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KEY_COLUMN_USAGE</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ROUTINES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PARAMETERS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r h="440690">
                <a:tc>
                  <a:txBody>
                    <a:bodyPr/>
                    <a:lstStyle/>
                    <a:p>
                      <a:pPr marL="0" algn="l" rtl="0" eaLnBrk="1" latinLnBrk="0" hangingPunct="1"/>
                      <a:r>
                        <a:rPr lang="en-US" sz="1600" dirty="0" smtClean="0">
                          <a:latin typeface="Arial" panose="020B0604020202020204" pitchFamily="34" charset="0"/>
                          <a:cs typeface="Arial" panose="020B0604020202020204" pitchFamily="34" charset="0"/>
                        </a:rPr>
                        <a:t>INFORMATION_SCHEMA.</a:t>
                      </a:r>
                      <a:r>
                        <a:rPr kumimoji="0" lang="en-US" sz="1800" kern="1200" dirty="0" smtClean="0">
                          <a:solidFill>
                            <a:srgbClr val="298AE5"/>
                          </a:solidFill>
                          <a:latin typeface="Arial" panose="020B0604020202020204" pitchFamily="34" charset="0"/>
                          <a:ea typeface="+mn-ea"/>
                          <a:cs typeface="Arial" panose="020B0604020202020204" pitchFamily="34" charset="0"/>
                        </a:rPr>
                        <a:t>TRIGGERS</a:t>
                      </a:r>
                      <a:endParaRPr kumimoji="0" lang="en-US" sz="1800" kern="1200" dirty="0">
                        <a:solidFill>
                          <a:srgbClr val="298AE5"/>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336290467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PL/SQL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smtClean="0">
                <a:solidFill>
                  <a:srgbClr val="0077AA"/>
                </a:solidFill>
                <a:latin typeface="Liberation Mono"/>
              </a:rPr>
              <a:t>proc_parameter</a:t>
            </a:r>
            <a:r>
              <a:rPr lang="en-IN" dirty="0">
                <a:solidFill>
                  <a:srgbClr val="0077AA"/>
                </a:solidFill>
                <a:latin typeface="Liberation Mono"/>
              </a:rPr>
              <a:t>:</a:t>
            </a:r>
          </a:p>
          <a:p>
            <a:pPr>
              <a:spcAft>
                <a:spcPts val="0"/>
              </a:spcAft>
            </a:pPr>
            <a:r>
              <a:rPr lang="en-IN" dirty="0">
                <a:solidFill>
                  <a:srgbClr val="0077AA"/>
                </a:solidFill>
                <a:latin typeface="Liberation Mono"/>
              </a:rPr>
              <a:t>    [ IN | OUT | INOUT ] param_name type</a:t>
            </a:r>
          </a:p>
          <a:p>
            <a:pPr>
              <a:spcAft>
                <a:spcPts val="0"/>
              </a:spcAft>
            </a:pPr>
            <a:endParaRPr lang="en-IN" dirty="0" smtClean="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smtClean="0">
                <a:solidFill>
                  <a:srgbClr val="FFC000"/>
                </a:solidFill>
                <a:latin typeface="Arial" panose="020B0604020202020204" pitchFamily="34" charset="0"/>
                <a:cs typeface="Arial" panose="020B0604020202020204" pitchFamily="34" charset="0"/>
              </a:rPr>
              <a:t>desc 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smtClean="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smtClean="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smtClean="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smtClean="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t>
            </a:r>
            <a:r>
              <a:rPr lang="en-IN" sz="4800" dirty="0" smtClean="0">
                <a:solidFill>
                  <a:srgbClr val="DC525C"/>
                </a:solidFill>
                <a:latin typeface="Segoe UI Light" panose="020B0502040204020203" pitchFamily="34" charset="0"/>
                <a:cs typeface="Segoe UI Light" panose="020B0502040204020203" pitchFamily="34" charset="0"/>
              </a:rPr>
              <a:t>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smtClean="0"/>
              <a:t>procedure</a:t>
            </a:r>
            <a:r>
              <a:rPr lang="en-IN" sz="2000" dirty="0" smtClean="0"/>
              <a:t> or a </a:t>
            </a:r>
            <a:r>
              <a:rPr lang="en-IN" sz="2000" b="1" i="1" dirty="0" smtClean="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t>
            </a:r>
            <a:r>
              <a:rPr lang="en-IN" sz="2000" dirty="0" smtClean="0"/>
              <a:t>a </a:t>
            </a:r>
            <a:r>
              <a:rPr lang="en-IN" sz="2000" b="1" i="1" dirty="0"/>
              <a:t>procedure</a:t>
            </a:r>
            <a:r>
              <a:rPr lang="en-IN" sz="2000" dirty="0" smtClean="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a:t>
            </a:r>
            <a:r>
              <a:rPr lang="en-IN" dirty="0" smtClean="0">
                <a:solidFill>
                  <a:srgbClr val="006C86"/>
                </a:solidFill>
                <a:latin typeface="Open Sans"/>
              </a:rPr>
              <a:t>definition. When </a:t>
            </a:r>
            <a:r>
              <a:rPr lang="en-IN" dirty="0">
                <a:solidFill>
                  <a:srgbClr val="006C86"/>
                </a:solidFill>
                <a:latin typeface="Open Sans"/>
              </a:rPr>
              <a:t>a method is called, </a:t>
            </a:r>
            <a:r>
              <a:rPr lang="en-IN" dirty="0" smtClean="0">
                <a:solidFill>
                  <a:srgbClr val="006C86"/>
                </a:solidFill>
                <a:latin typeface="Open Sans"/>
              </a:rPr>
              <a:t>the</a:t>
            </a:r>
            <a:r>
              <a:rPr lang="en-IN" dirty="0">
                <a:solidFill>
                  <a:srgbClr val="006C86"/>
                </a:solidFill>
                <a:latin typeface="Open Sans"/>
              </a:rPr>
              <a:t> arguments are the data you pass into </a:t>
            </a:r>
            <a:r>
              <a:rPr lang="en-IN" dirty="0" smtClean="0">
                <a:solidFill>
                  <a:srgbClr val="006C86"/>
                </a:solidFill>
                <a:latin typeface="Open Sans"/>
              </a:rPr>
              <a:t>the method's parameters</a:t>
            </a:r>
            <a:r>
              <a:rPr lang="en-IN" dirty="0">
                <a:solidFill>
                  <a:srgbClr val="006C86"/>
                </a:solidFill>
                <a:latin typeface="Open Sans"/>
              </a:rPr>
              <a:t>. </a:t>
            </a:r>
            <a:r>
              <a:rPr lang="en-IN" dirty="0" smtClean="0">
                <a:solidFill>
                  <a:srgbClr val="006C86"/>
                </a:solidFill>
                <a:latin typeface="Open Sans"/>
              </a:rPr>
              <a:t> Parameter</a:t>
            </a:r>
            <a:r>
              <a:rPr lang="en-IN" dirty="0">
                <a:solidFill>
                  <a:srgbClr val="006C86"/>
                </a:solidFill>
                <a:latin typeface="Open Sans"/>
              </a:rPr>
              <a:t> </a:t>
            </a:r>
            <a:r>
              <a:rPr lang="en-IN" dirty="0" smtClean="0">
                <a:solidFill>
                  <a:srgbClr val="006C86"/>
                </a:solidFill>
                <a:latin typeface="Open Sans"/>
              </a:rPr>
              <a:t> is </a:t>
            </a:r>
            <a:r>
              <a:rPr lang="en-IN" dirty="0">
                <a:solidFill>
                  <a:srgbClr val="006C86"/>
                </a:solidFill>
                <a:latin typeface="Open Sans"/>
              </a:rPr>
              <a:t>variable </a:t>
            </a:r>
            <a:r>
              <a:rPr lang="en-IN" dirty="0" smtClean="0">
                <a:solidFill>
                  <a:srgbClr val="006C86"/>
                </a:solidFill>
                <a:latin typeface="Open Sans"/>
              </a:rPr>
              <a:t>in the</a:t>
            </a:r>
            <a:r>
              <a:rPr lang="en-IN" dirty="0">
                <a:solidFill>
                  <a:srgbClr val="006C86"/>
                </a:solidFill>
                <a:latin typeface="Open Sans"/>
              </a:rPr>
              <a:t> declaration of function. Argument is the actual value of this variable that gets passed to function.</a:t>
            </a:r>
          </a:p>
        </p:txBody>
      </p:sp>
    </p:spTree>
    <p:extLst>
      <p:ext uri="{BB962C8B-B14F-4D97-AF65-F5344CB8AC3E}">
        <p14:creationId xmlns:p14="http://schemas.microsoft.com/office/powerpoint/2010/main" xmlns="" val="111886507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dirty="0" smtClean="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smtClean="0"/>
                <a:t>List</a:t>
              </a:r>
              <a:endParaRPr lang="en-IN" b="1" dirty="0"/>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0817025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69642084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a:t>
            </a:r>
            <a:r>
              <a:rPr lang="en-IN" sz="2000" dirty="0" smtClean="0">
                <a:solidFill>
                  <a:srgbClr val="006C86"/>
                </a:solidFill>
              </a:rPr>
              <a:t>OUT parameter(s) </a:t>
            </a:r>
            <a:r>
              <a:rPr lang="en-IN" sz="2000" dirty="0">
                <a:solidFill>
                  <a:srgbClr val="006C86"/>
                </a:solidFill>
              </a:rPr>
              <a:t>or may not return any at all</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smtClean="0">
                <a:solidFill>
                  <a:srgbClr val="E12F2B"/>
                </a:solidFill>
              </a:rPr>
              <a:t>)</a:t>
            </a:r>
            <a:r>
              <a:rPr lang="en-IN" sz="2000" dirty="0" smtClean="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r>
              <a:rPr lang="en-IN" sz="2000" dirty="0" smtClean="0">
                <a:solidFill>
                  <a:srgbClr val="006C86"/>
                </a:solidFill>
              </a:rPr>
              <a: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xmlns="" val="333302152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smtClean="0">
                <a:solidFill>
                  <a:srgbClr val="FFFF00"/>
                </a:solidFill>
                <a:latin typeface="Arial" pitchFamily="34" charset="0"/>
                <a:cs typeface="Arial" pitchFamily="34" charset="0"/>
              </a:rPr>
              <a:t>Calling Procedure from Function and </a:t>
            </a:r>
            <a:r>
              <a:rPr lang="en-IN" sz="3000" b="1" i="1" dirty="0">
                <a:solidFill>
                  <a:srgbClr val="FFFF00"/>
                </a:solidFill>
                <a:latin typeface="Arial" pitchFamily="34" charset="0"/>
                <a:cs typeface="Arial" pitchFamily="34" charset="0"/>
              </a:rPr>
              <a:t>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FUNCTION F1()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varchar(100) default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p1(x);</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if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exists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P1;</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P1(out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select "Hello World123";</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"Hello World123</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smtClean="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smtClean="0">
                    <a:solidFill>
                      <a:srgbClr val="00B050"/>
                    </a:solidFill>
                    <a:latin typeface="Gill Sans MT (Body)"/>
                  </a:rPr>
                  <a:t>This will work</a:t>
                </a:r>
                <a:endParaRPr lang="en-IN" sz="1600" dirty="0">
                  <a:solidFill>
                    <a:srgbClr val="00B050"/>
                  </a:solidFill>
                  <a:latin typeface="Gill Sans MT (Body)"/>
                </a:endParaRP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smtClean="0">
                  <a:solidFill>
                    <a:srgbClr val="FF0000"/>
                  </a:solidFill>
                </a:rPr>
                <a:t> // ERROR </a:t>
              </a:r>
              <a:r>
                <a:rPr lang="en-IN" sz="1600" dirty="0">
                  <a:solidFill>
                    <a:srgbClr val="FF0000"/>
                  </a:solidFill>
                </a:rPr>
                <a:t>1415 (0A000): Not allowed to </a:t>
              </a:r>
              <a:endParaRPr lang="en-IN" sz="1600" dirty="0" smtClean="0">
                <a:solidFill>
                  <a:srgbClr val="FF0000"/>
                </a:solidFill>
              </a:endParaRPr>
            </a:p>
            <a:p>
              <a:r>
                <a:rPr lang="en-IN" sz="1600" dirty="0">
                  <a:solidFill>
                    <a:srgbClr val="FF0000"/>
                  </a:solidFill>
                </a:rPr>
                <a:t> </a:t>
              </a:r>
              <a:r>
                <a:rPr lang="en-IN" sz="1600" dirty="0" smtClean="0">
                  <a:solidFill>
                    <a:srgbClr val="FF0000"/>
                  </a:solidFill>
                </a:rPr>
                <a:t>   return </a:t>
              </a:r>
              <a:r>
                <a:rPr lang="en-IN" sz="1600" dirty="0">
                  <a:solidFill>
                    <a:srgbClr val="FF0000"/>
                  </a:solidFill>
                </a:rPr>
                <a:t>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4860134"/>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979634020"/>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smtClean="0">
                <a:solidFill>
                  <a:srgbClr val="000000"/>
                </a:solidFill>
                <a:latin typeface="Liberation Mono"/>
              </a:rPr>
              <a:t>file_name.sql</a:t>
            </a:r>
            <a:endParaRPr lang="en-IN" i="1" dirty="0">
              <a:solidFill>
                <a:srgbClr val="000000"/>
              </a:solidFill>
              <a:latin typeface="Liberation Mono"/>
            </a:endParaRPr>
          </a:p>
          <a:p>
            <a:pPr>
              <a:lnSpc>
                <a:spcPct val="150000"/>
              </a:lnSpc>
              <a:spcAft>
                <a:spcPts val="0"/>
              </a:spcAft>
            </a:pPr>
            <a:r>
              <a:rPr lang="en-IN" dirty="0">
                <a:solidFill>
                  <a:srgbClr val="0077AA"/>
                </a:solidFill>
                <a:latin typeface="Liberation Mono"/>
              </a:rPr>
              <a:t>\. </a:t>
            </a:r>
            <a:r>
              <a:rPr lang="en-IN" i="1" dirty="0" smtClean="0">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and CALL </a:t>
            </a:r>
            <a:r>
              <a:rPr lang="en-IN" dirty="0" smtClean="0">
                <a:latin typeface="Arial" panose="020B0604020202020204" pitchFamily="34" charset="0"/>
                <a:cs typeface="Arial" panose="020B0604020202020204" pitchFamily="34" charset="0"/>
              </a:rPr>
              <a:t>sp_name() </a:t>
            </a:r>
            <a:r>
              <a:rPr lang="en-IN" dirty="0">
                <a:latin typeface="Arial" panose="020B0604020202020204" pitchFamily="34" charset="0"/>
                <a:cs typeface="Arial" panose="020B0604020202020204" pitchFamily="34" charset="0"/>
              </a:rPr>
              <a:t>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smtClean="0">
                <a:solidFill>
                  <a:srgbClr val="999999"/>
                </a:solidFill>
                <a:latin typeface="Liberation Mono"/>
              </a:rPr>
              <a:t>[,...]])</a:t>
            </a:r>
          </a:p>
          <a:p>
            <a:r>
              <a:rPr lang="en-IN" dirty="0" smtClean="0">
                <a:solidFill>
                  <a:srgbClr val="0077AA"/>
                </a:solidFill>
                <a:latin typeface="Liberation Mono"/>
              </a:rPr>
              <a:t>CALL</a:t>
            </a:r>
            <a:r>
              <a:rPr lang="en-IN" dirty="0" smtClean="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203966268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smtClean="0">
                <a:solidFill>
                  <a:srgbClr val="DC525C"/>
                </a:solidFill>
                <a:latin typeface="Segoe UI Light" panose="020B0502040204020203" pitchFamily="34" charset="0"/>
                <a:cs typeface="Segoe UI Light" panose="020B0502040204020203" pitchFamily="34" charset="0"/>
              </a:rPr>
              <a:t>DELIMITER</a:t>
            </a:r>
            <a:r>
              <a:rPr lang="en-IN" sz="4800" dirty="0" smtClean="0">
                <a:solidFill>
                  <a:srgbClr val="DC525C"/>
                </a:solidFill>
                <a:latin typeface="Segoe UI Light" panose="020B0502040204020203" pitchFamily="34" charset="0"/>
                <a:cs typeface="Segoe UI Light" panose="020B0502040204020203" pitchFamily="34" charset="0"/>
              </a:rPr>
              <a:t> </a:t>
            </a:r>
            <a:r>
              <a:rPr lang="en-US" sz="4800" b="1" i="1" dirty="0" smtClean="0">
                <a:solidFill>
                  <a:srgbClr val="DC525C"/>
                </a:solidFill>
                <a:latin typeface="Segoe UI Light" panose="020B0502040204020203" pitchFamily="34" charset="0"/>
                <a:cs typeface="Segoe UI Light" panose="020B0502040204020203" pitchFamily="34" charset="0"/>
              </a:rPr>
              <a:t>- Statement</a:t>
            </a:r>
            <a:endParaRPr lang="en-US" sz="48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xmlns="" val="1797025571"/>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xmlns="" val="219808519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xmlns="" val="3692780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smtClean="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DECLARE VARIABLES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r>
              <a:rPr lang="en-IN" sz="2000" dirty="0" smtClean="0">
                <a:solidFill>
                  <a:srgbClr val="476D59"/>
                </a:solidFill>
                <a:latin typeface="Segoe UI Light" panose="020B0502040204020203" pitchFamily="34" charset="0"/>
                <a:cs typeface="Segoe UI Light" panose="020B0502040204020203" pitchFamily="34" charset="0"/>
              </a:rPr>
              <a:t>.</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1859641761"/>
              </p:ext>
            </p:extLst>
          </p:nvPr>
        </p:nvGraphicFramePr>
        <p:xfrm>
          <a:off x="152400" y="487680"/>
          <a:ext cx="8839200" cy="426720"/>
        </p:xfrm>
        <a:graphic>
          <a:graphicData uri="http://schemas.openxmlformats.org/drawingml/2006/table">
            <a:tbl>
              <a:tblPr/>
              <a:tblGrid>
                <a:gridCol w="8839200"/>
              </a:tblGrid>
              <a:tr h="0">
                <a:tc>
                  <a:txBody>
                    <a:bodyPr/>
                    <a:lstStyle/>
                    <a:p>
                      <a:pPr algn="l" fontAlgn="t" latinLnBrk="1"/>
                      <a:r>
                        <a:rPr lang="en-IN" sz="2200" dirty="0" smtClean="0">
                          <a:solidFill>
                            <a:srgbClr val="FECF84"/>
                          </a:solidFill>
                          <a:effectLst/>
                          <a:latin typeface="inherit"/>
                        </a:rPr>
                        <a:t>DECLARE</a:t>
                      </a:r>
                      <a:r>
                        <a:rPr lang="en-IN" sz="2200" dirty="0" smtClean="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xmlns="" val="2713644720"/>
              </p:ext>
            </p:extLst>
          </p:nvPr>
        </p:nvGraphicFramePr>
        <p:xfrm>
          <a:off x="152400" y="1533465"/>
          <a:ext cx="8839200" cy="640080"/>
        </p:xfrm>
        <a:graphic>
          <a:graphicData uri="http://schemas.openxmlformats.org/drawingml/2006/table">
            <a:tbl>
              <a:tblPr/>
              <a:tblGrid>
                <a:gridCol w="281605"/>
                <a:gridCol w="8557595"/>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smtClean="0">
                          <a:solidFill>
                            <a:srgbClr val="FFFFFF"/>
                          </a:solidFill>
                          <a:effectLst/>
                          <a:latin typeface="inherit"/>
                        </a:rPr>
                        <a:t>z</a:t>
                      </a:r>
                      <a:r>
                        <a:rPr lang="en-IN" dirty="0" smtClean="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xmlns="" val="34651244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MyProcedure;</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declare </a:t>
            </a:r>
            <a:r>
              <a:rPr lang="en-IN" sz="1600" b="1" dirty="0">
                <a:latin typeface="Arial" panose="020B0604020202020204" pitchFamily="34" charset="0"/>
                <a:cs typeface="Arial" panose="020B0604020202020204" pitchFamily="34" charset="0"/>
              </a:rPr>
              <a:t>x varchar(12) default </a:t>
            </a:r>
            <a:r>
              <a:rPr lang="en-IN" sz="1600" b="1" dirty="0" smtClean="0">
                <a:latin typeface="Arial" panose="020B0604020202020204" pitchFamily="34" charset="0"/>
                <a:cs typeface="Arial" panose="020B0604020202020204" pitchFamily="34" charset="0"/>
              </a:rPr>
              <a:t>'Infoway'; </a:t>
            </a:r>
            <a:r>
              <a:rPr lang="en-IN" sz="1600" dirty="0" smtClean="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User </a:t>
            </a:r>
            <a:r>
              <a:rPr lang="en-IN" dirty="0">
                <a:latin typeface="Arial" panose="020B0604020202020204" pitchFamily="34" charset="0"/>
                <a:cs typeface="Arial" panose="020B0604020202020204" pitchFamily="34" charset="0"/>
              </a:rPr>
              <a:t>variables </a:t>
            </a:r>
            <a:r>
              <a:rPr lang="en-IN" dirty="0" smtClean="0">
                <a:latin typeface="Arial" panose="020B0604020202020204" pitchFamily="34" charset="0"/>
                <a:cs typeface="Arial" panose="020B0604020202020204" pitchFamily="34" charset="0"/>
              </a:rPr>
              <a:t>in </a:t>
            </a:r>
            <a:r>
              <a:rPr lang="en-IN" dirty="0">
                <a:latin typeface="Arial" panose="020B0604020202020204" pitchFamily="34" charset="0"/>
                <a:cs typeface="Arial" panose="020B0604020202020204" pitchFamily="34" charset="0"/>
              </a:rPr>
              <a:t>MySQL stored procedures, user variables are referenced with an ampersand (@) prefixed to the user variable </a:t>
            </a:r>
            <a:r>
              <a:rPr lang="en-IN" dirty="0" smtClean="0">
                <a:latin typeface="Arial" panose="020B0604020202020204" pitchFamily="34" charset="0"/>
                <a:cs typeface="Arial" panose="020B0604020202020204" pitchFamily="34" charset="0"/>
              </a:rPr>
              <a:t>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smtClean="0">
                <a:latin typeface="Arial" panose="020B0604020202020204" pitchFamily="34" charset="0"/>
                <a:cs typeface="Arial" panose="020B0604020202020204" pitchFamily="34" charset="0"/>
              </a:rPr>
              <a:t>DROP PROCEDURE IF EXISTS </a:t>
            </a:r>
            <a:r>
              <a:rPr lang="en-IN" sz="1600" dirty="0">
                <a:latin typeface="Arial" panose="020B0604020202020204" pitchFamily="34" charset="0"/>
                <a:cs typeface="Arial" panose="020B0604020202020204" pitchFamily="34" charset="0"/>
              </a:rPr>
              <a:t>MyProcedure;</a:t>
            </a:r>
          </a:p>
          <a:p>
            <a:r>
              <a:rPr lang="en-IN" sz="1600" dirty="0">
                <a:latin typeface="Arial" panose="020B0604020202020204" pitchFamily="34" charset="0"/>
                <a:cs typeface="Arial" panose="020B0604020202020204" pitchFamily="34" charset="0"/>
              </a:rPr>
              <a:t>delimiter $$</a:t>
            </a:r>
          </a:p>
          <a:p>
            <a:r>
              <a:rPr lang="en-IN" sz="1600" dirty="0" smtClean="0">
                <a:latin typeface="Arial" panose="020B0604020202020204" pitchFamily="34" charset="0"/>
                <a:cs typeface="Arial" panose="020B0604020202020204" pitchFamily="34" charset="0"/>
              </a:rPr>
              <a:t>CREATE PROCEDURE </a:t>
            </a:r>
            <a:r>
              <a:rPr lang="en-IN" sz="1600" dirty="0">
                <a:latin typeface="Arial" panose="020B0604020202020204" pitchFamily="34" charset="0"/>
                <a:cs typeface="Arial" panose="020B0604020202020204" pitchFamily="34" charset="0"/>
              </a:rPr>
              <a:t>MyProcedure()</a:t>
            </a:r>
          </a:p>
          <a:p>
            <a:r>
              <a:rPr lang="en-IN" sz="1600" dirty="0" smtClean="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begin</a:t>
            </a:r>
          </a:p>
          <a:p>
            <a:r>
              <a:rPr lang="en-IN" sz="1600" dirty="0" smtClean="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set </a:t>
            </a:r>
            <a:r>
              <a:rPr lang="en-IN" sz="1600" b="1" dirty="0">
                <a:latin typeface="Arial" panose="020B0604020202020204" pitchFamily="34" charset="0"/>
                <a:cs typeface="Arial" panose="020B0604020202020204" pitchFamily="34" charset="0"/>
              </a:rPr>
              <a:t>@x </a:t>
            </a:r>
            <a:r>
              <a:rPr lang="en-IN" sz="1600" b="1" dirty="0" smtClean="0">
                <a:latin typeface="Arial" panose="020B0604020202020204" pitchFamily="34" charset="0"/>
                <a:cs typeface="Arial" panose="020B0604020202020204" pitchFamily="34" charset="0"/>
              </a:rPr>
              <a:t>= 'Infoway';</a:t>
            </a:r>
          </a:p>
          <a:p>
            <a:r>
              <a:rPr lang="en-IN" sz="1600" dirty="0" smtClean="0">
                <a:latin typeface="Arial" panose="020B0604020202020204" pitchFamily="34" charset="0"/>
                <a:cs typeface="Arial" panose="020B0604020202020204" pitchFamily="34" charset="0"/>
              </a:rPr>
              <a:t>        SELECT @x;</a:t>
            </a:r>
            <a:endParaRPr lang="en-IN" sz="1600" dirty="0">
              <a:latin typeface="Arial" panose="020B0604020202020204" pitchFamily="34" charset="0"/>
              <a:cs typeface="Arial" panose="020B0604020202020204" pitchFamily="34" charset="0"/>
            </a:endParaRPr>
          </a:p>
          <a:p>
            <a:r>
              <a:rPr lang="en-IN" sz="1600" dirty="0" smtClean="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4601794"/>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469672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a:t>
            </a:r>
            <a:r>
              <a:rPr lang="en-IN" sz="2800" b="1" i="1" dirty="0" smtClean="0">
                <a:solidFill>
                  <a:srgbClr val="FFFF00"/>
                </a:solidFill>
                <a:latin typeface="Arial" pitchFamily="34" charset="0"/>
                <a:cs typeface="Arial" pitchFamily="34" charset="0"/>
              </a:rPr>
              <a:t>DECLARE</a:t>
            </a:r>
            <a:endParaRPr lang="en-IN" sz="2800" b="1" i="1" dirty="0">
              <a:solidFill>
                <a:srgbClr val="FFFF00"/>
              </a:solidFill>
              <a:latin typeface="Arial" pitchFamily="34" charset="0"/>
              <a:cs typeface="Arial" pitchFamily="34" charset="0"/>
            </a:endParaRP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 b, c;</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1368750579"/>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a:t>
            </a:r>
            <a:r>
              <a:rPr lang="en-IN" sz="4800" dirty="0" smtClean="0">
                <a:solidFill>
                  <a:srgbClr val="DC525C"/>
                </a:solidFill>
                <a:latin typeface="Segoe UI Light" panose="020B0502040204020203" pitchFamily="34" charset="0"/>
                <a:cs typeface="Segoe UI Light" panose="020B0502040204020203" pitchFamily="34" charset="0"/>
              </a:rPr>
              <a:t>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xmlns="" val="120844497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6008632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36544262"/>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65869529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smtClean="0">
                <a:solidFill>
                  <a:schemeClr val="accent5">
                    <a:lumMod val="75000"/>
                  </a:schemeClr>
                </a:solidFill>
              </a:rPr>
              <a:t>mysql&gt; </a:t>
            </a:r>
            <a:r>
              <a:rPr lang="en-IN" dirty="0">
                <a:solidFill>
                  <a:srgbClr val="0077AA"/>
                </a:solidFill>
              </a:rPr>
              <a:t>SET</a:t>
            </a:r>
            <a:r>
              <a:rPr lang="en-IN" dirty="0" smtClean="0">
                <a:solidFill>
                  <a:schemeClr val="accent5">
                    <a:lumMod val="75000"/>
                  </a:schemeClr>
                </a:solidFill>
              </a:rPr>
              <a:t> </a:t>
            </a:r>
            <a:r>
              <a:rPr lang="en-IN" i="1" dirty="0">
                <a:solidFill>
                  <a:srgbClr val="EE9900"/>
                </a:solidFill>
              </a:rPr>
              <a:t>@x </a:t>
            </a:r>
            <a:r>
              <a:rPr lang="en-IN" dirty="0" smtClean="0">
                <a:solidFill>
                  <a:schemeClr val="accent5">
                    <a:lumMod val="75000"/>
                  </a:schemeClr>
                </a:solidFill>
              </a:rPr>
              <a:t>= </a:t>
            </a:r>
            <a:r>
              <a:rPr lang="en-IN" dirty="0" smtClean="0">
                <a:solidFill>
                  <a:srgbClr val="92D050"/>
                </a:solidFill>
              </a:rPr>
              <a:t>10</a:t>
            </a:r>
            <a:endParaRPr lang="en-IN" dirty="0" smtClean="0">
              <a:solidFill>
                <a:schemeClr val="accent5">
                  <a:lumMod val="75000"/>
                </a:schemeClr>
              </a:solidFill>
            </a:endParaRPr>
          </a:p>
          <a:p>
            <a:r>
              <a:rPr lang="en-IN" dirty="0" smtClean="0">
                <a:solidFill>
                  <a:schemeClr val="accent5">
                    <a:lumMod val="75000"/>
                  </a:schemeClr>
                </a:solidFill>
              </a:rPr>
              <a:t>mysql&gt; </a:t>
            </a:r>
            <a:r>
              <a:rPr lang="en-IN" dirty="0" smtClean="0">
                <a:solidFill>
                  <a:srgbClr val="0077AA"/>
                </a:solidFill>
              </a:rPr>
              <a:t>CALL</a:t>
            </a:r>
            <a:r>
              <a:rPr lang="en-IN" dirty="0" smtClean="0">
                <a:solidFill>
                  <a:schemeClr val="accent5">
                    <a:lumMod val="75000"/>
                  </a:schemeClr>
                </a:solidFill>
              </a:rPr>
              <a:t> </a:t>
            </a:r>
            <a:r>
              <a:rPr lang="en-IN" dirty="0" smtClean="0"/>
              <a:t>procudeureName</a:t>
            </a:r>
            <a:r>
              <a:rPr lang="en-IN" dirty="0" smtClean="0">
                <a:solidFill>
                  <a:schemeClr val="bg1">
                    <a:lumMod val="65000"/>
                  </a:schemeClr>
                </a:solidFill>
              </a:rPr>
              <a:t>(</a:t>
            </a:r>
            <a:r>
              <a:rPr lang="en-IN" i="1" dirty="0">
                <a:solidFill>
                  <a:srgbClr val="EE9900"/>
                </a:solidFill>
              </a:rPr>
              <a:t>@x</a:t>
            </a:r>
            <a:r>
              <a:rPr lang="en-IN" dirty="0" smtClean="0">
                <a:solidFill>
                  <a:schemeClr val="bg1">
                    <a:lumMod val="65000"/>
                  </a:schemeClr>
                </a:solidFill>
              </a:rPr>
              <a:t>);</a:t>
            </a:r>
          </a:p>
          <a:p>
            <a:r>
              <a:rPr lang="en-IN" dirty="0" smtClean="0">
                <a:solidFill>
                  <a:schemeClr val="accent5">
                    <a:lumMod val="75000"/>
                  </a:schemeClr>
                </a:solidFill>
              </a:rPr>
              <a:t>mysql&gt; </a:t>
            </a:r>
            <a:r>
              <a:rPr lang="en-IN" dirty="0" smtClean="0">
                <a:solidFill>
                  <a:srgbClr val="0077AA"/>
                </a:solidFill>
              </a:rPr>
              <a:t>SELECT</a:t>
            </a:r>
            <a:r>
              <a:rPr lang="en-IN" dirty="0" smtClean="0">
                <a:solidFill>
                  <a:schemeClr val="accent5">
                    <a:lumMod val="75000"/>
                  </a:schemeClr>
                </a:solidFill>
              </a:rPr>
              <a:t> </a:t>
            </a:r>
            <a:r>
              <a:rPr lang="en-IN" i="1" dirty="0" smtClean="0">
                <a:solidFill>
                  <a:srgbClr val="EE9900"/>
                </a:solidFill>
              </a:rPr>
              <a:t>@x</a:t>
            </a:r>
            <a:endParaRPr lang="en-IN" dirty="0" smtClean="0">
              <a:solidFill>
                <a:schemeClr val="accent5">
                  <a:lumMod val="75000"/>
                </a:schemeClr>
              </a:solidFill>
            </a:endParaRPr>
          </a:p>
          <a:p>
            <a:endParaRPr lang="en-IN" dirty="0" smtClean="0">
              <a:solidFill>
                <a:schemeClr val="accent5">
                  <a:lumMod val="75000"/>
                </a:schemeClr>
              </a:solidFill>
            </a:endParaRPr>
          </a:p>
        </p:txBody>
      </p:sp>
    </p:spTree>
    <p:extLst>
      <p:ext uri="{BB962C8B-B14F-4D97-AF65-F5344CB8AC3E}">
        <p14:creationId xmlns:p14="http://schemas.microsoft.com/office/powerpoint/2010/main" xmlns="" val="3030627995"/>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23481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degree, cardinality, domain, and union </a:t>
            </a:r>
            <a:r>
              <a:rPr lang="en-IN" sz="3600" i="1" dirty="0">
                <a:solidFill>
                  <a:srgbClr val="FF9900"/>
                </a:solidFill>
                <a:latin typeface="Arial" pitchFamily="34" charset="0"/>
                <a:cs typeface="Arial" pitchFamily="34" charset="0"/>
              </a:rPr>
              <a:t>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r>
              <a:rPr lang="en-IN" sz="2000" dirty="0" smtClean="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a:t>
            </a:r>
            <a:r>
              <a:rPr lang="en-IN" sz="2000" dirty="0" smtClean="0">
                <a:solidFill>
                  <a:srgbClr val="0089A4"/>
                </a:solidFill>
                <a:latin typeface="Gentium Basic"/>
              </a:rPr>
              <a:t>.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xmlns="" val="26599769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SET</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i="1" dirty="0" smtClean="0">
                <a:solidFill>
                  <a:srgbClr val="EE9900"/>
                </a:solidFill>
                <a:latin typeface="Gill Sans MT (Body)"/>
              </a:rPr>
              <a:t>@</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smtClean="0">
                <a:solidFill>
                  <a:srgbClr val="0077AA"/>
                </a:solidFill>
                <a:latin typeface="Gill Sans MT (Body)"/>
              </a:rPr>
              <a:t>CALL</a:t>
            </a:r>
            <a:r>
              <a:rPr lang="en-IN" dirty="0" smtClean="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smtClean="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xmlns="" val="3346939616"/>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DELIMITER PROBLEM</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a:t>
            </a:r>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081045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IF and LOOP Label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583031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r>
              <a:rPr lang="en-IN" dirty="0" smtClean="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LEAVE</a:t>
            </a:r>
            <a:r>
              <a:rPr lang="en-IN" dirty="0" smtClean="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071838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9474578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CURSOR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xmlns="" val="384456471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a:t>
            </a:r>
            <a:r>
              <a:rPr lang="en-IN" dirty="0" smtClean="0">
                <a:latin typeface="Arial" panose="020B0604020202020204" pitchFamily="34" charset="0"/>
                <a:cs typeface="Arial" panose="020B0604020202020204" pitchFamily="34" charset="0"/>
              </a:rPr>
              <a:t>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xmlns="" val="3576506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845747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EXCEPTION / SIGNAL</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6639693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a:t>
            </a:r>
            <a:r>
              <a:rPr lang="en-IN" sz="3600" i="1" dirty="0" smtClean="0">
                <a:solidFill>
                  <a:srgbClr val="FF9900"/>
                </a:solidFill>
                <a:latin typeface="Arial" pitchFamily="34" charset="0"/>
                <a:cs typeface="Arial" pitchFamily="34" charset="0"/>
              </a:rPr>
              <a:t>domain constraint in database?</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smtClean="0">
                <a:solidFill>
                  <a:srgbClr val="0089A4"/>
                </a:solidFill>
                <a:latin typeface="Gentium Basic"/>
              </a:rPr>
              <a:t>Domain Constraint </a:t>
            </a:r>
            <a:r>
              <a:rPr lang="en-IN" sz="2000" b="1" dirty="0">
                <a:solidFill>
                  <a:srgbClr val="0089A4"/>
                </a:solidFill>
                <a:latin typeface="Gentium Basic"/>
              </a:rPr>
              <a:t>=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smtClean="0">
                <a:solidFill>
                  <a:srgbClr val="006C86"/>
                </a:solidFill>
              </a:rPr>
              <a:t>Data Domain refers to all the valid values which a column may contain and can be done by giving data type to the column.</a:t>
            </a:r>
            <a:endParaRPr lang="en-US" dirty="0">
              <a:solidFill>
                <a:srgbClr val="006C86"/>
              </a:solidFill>
            </a:endParaRPr>
          </a:p>
        </p:txBody>
      </p:sp>
    </p:spTree>
    <p:extLst>
      <p:ext uri="{BB962C8B-B14F-4D97-AF65-F5344CB8AC3E}">
        <p14:creationId xmlns:p14="http://schemas.microsoft.com/office/powerpoint/2010/main" xmlns="" val="6412060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Exception / Signal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582746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endParaRPr lang="en-IN" dirty="0" smtClean="0">
              <a:solidFill>
                <a:srgbClr val="E8F97F"/>
              </a:solidFill>
              <a:latin typeface="Arial" panose="020B0604020202020204" pitchFamily="34" charset="0"/>
              <a:cs typeface="Arial" panose="020B0604020202020204" pitchFamily="34" charset="0"/>
            </a:endParaRPr>
          </a:p>
          <a:p>
            <a:pPr algn="just"/>
            <a:r>
              <a:rPr lang="en-IN" sz="2000" dirty="0" smtClean="0">
                <a:solidFill>
                  <a:srgbClr val="FFFF00"/>
                </a:solidFill>
                <a:latin typeface="Arial" panose="020B0604020202020204" pitchFamily="34" charset="0"/>
                <a:cs typeface="Arial" panose="020B0604020202020204" pitchFamily="34" charset="0"/>
              </a:rPr>
              <a:t>By </a:t>
            </a:r>
            <a:r>
              <a:rPr lang="en-IN" sz="2000" dirty="0">
                <a:solidFill>
                  <a:srgbClr val="FFFF00"/>
                </a:solidFill>
                <a:latin typeface="Arial" panose="020B0604020202020204" pitchFamily="34" charset="0"/>
                <a:cs typeface="Arial" panose="020B0604020202020204" pitchFamily="34" charset="0"/>
              </a:rPr>
              <a:t>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smtClean="0">
                <a:solidFill>
                  <a:srgbClr val="FF0000"/>
                </a:solidFill>
              </a:rPr>
              <a:t>Note:</a:t>
            </a:r>
            <a:r>
              <a:rPr lang="en-IN" dirty="0" smtClean="0"/>
              <a:t> ERROR </a:t>
            </a:r>
            <a:r>
              <a:rPr lang="en-IN" dirty="0"/>
              <a:t>1415 (0A000): Not allowed to return a result set from a </a:t>
            </a:r>
            <a:r>
              <a:rPr lang="en-IN" dirty="0" smtClean="0"/>
              <a:t>function</a:t>
            </a:r>
          </a:p>
          <a:p>
            <a:endParaRPr lang="en-IN" dirty="0"/>
          </a:p>
          <a:p>
            <a:r>
              <a:rPr lang="en-IN" dirty="0" smtClean="0"/>
              <a:t> </a:t>
            </a:r>
            <a:r>
              <a:rPr lang="en-IN" dirty="0">
                <a:solidFill>
                  <a:srgbClr val="FF0000"/>
                </a:solidFill>
              </a:rPr>
              <a:t>SELECT "Hello World";             </a:t>
            </a:r>
            <a:r>
              <a:rPr lang="en-IN" dirty="0" smtClean="0">
                <a:solidFill>
                  <a:srgbClr val="92D050"/>
                </a:solidFill>
              </a:rPr>
              <a:t>// will not work in </a:t>
            </a:r>
            <a:r>
              <a:rPr lang="en-IN" dirty="0">
                <a:solidFill>
                  <a:srgbClr val="92D050"/>
                </a:solidFill>
              </a:rPr>
              <a:t>FUNCTION</a:t>
            </a:r>
            <a:endParaRPr lang="en-IN" dirty="0" smtClean="0">
              <a:solidFill>
                <a:srgbClr val="92D050"/>
              </a:solidFill>
            </a:endParaRPr>
          </a:p>
          <a:p>
            <a:r>
              <a:rPr lang="en-IN" dirty="0" smtClean="0"/>
              <a:t> SELECT "</a:t>
            </a:r>
            <a:r>
              <a:rPr lang="en-IN" dirty="0"/>
              <a:t>Hello </a:t>
            </a:r>
            <a:r>
              <a:rPr lang="en-IN" dirty="0" smtClean="0"/>
              <a:t>World" into x;   </a:t>
            </a:r>
            <a:r>
              <a:rPr lang="en-IN" dirty="0" smtClean="0">
                <a:solidFill>
                  <a:srgbClr val="92D050"/>
                </a:solidFill>
              </a:rPr>
              <a:t>// will work in FUNCTION</a:t>
            </a:r>
            <a:endParaRPr lang="en-IN" dirty="0">
              <a:solidFill>
                <a:srgbClr val="92D050"/>
              </a:solidFill>
            </a:endParaRP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smtClean="0">
                <a:solidFill>
                  <a:schemeClr val="accent2">
                    <a:lumMod val="50000"/>
                  </a:schemeClr>
                </a:solidFill>
              </a:rPr>
              <a:t>SET GLOBAL log_bin_trust_function_creators = 1;</a:t>
            </a:r>
            <a:endParaRPr lang="en-US" sz="2000" dirty="0">
              <a:solidFill>
                <a:schemeClr val="accent2">
                  <a:lumMod val="50000"/>
                </a:schemeClr>
              </a:solidFill>
            </a:endParaRPr>
          </a:p>
        </p:txBody>
      </p:sp>
    </p:spTree>
    <p:extLst>
      <p:ext uri="{BB962C8B-B14F-4D97-AF65-F5344CB8AC3E}">
        <p14:creationId xmlns:p14="http://schemas.microsoft.com/office/powerpoint/2010/main" xmlns="" val="64507137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9279841"/>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79725548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56056819"/>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TRIGGERS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a:t>
            </a:r>
            <a:r>
              <a:rPr lang="en-IN" sz="2000" dirty="0" smtClean="0">
                <a:solidFill>
                  <a:srgbClr val="E8F97F"/>
                </a:solidFill>
                <a:latin typeface="Arial" panose="020B0604020202020204" pitchFamily="34" charset="0"/>
                <a:cs typeface="Arial" panose="020B0604020202020204" pitchFamily="34" charset="0"/>
              </a:rPr>
              <a:t>MySQL </a:t>
            </a:r>
            <a:r>
              <a:rPr lang="en-IN" sz="2000" dirty="0">
                <a:solidFill>
                  <a:srgbClr val="E8F97F"/>
                </a:solidFill>
                <a:latin typeface="Arial" panose="020B0604020202020204" pitchFamily="34" charset="0"/>
                <a:cs typeface="Arial" panose="020B0604020202020204" pitchFamily="34" charset="0"/>
              </a:rPr>
              <a:t>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xmlns="" val="2024117397"/>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smtClean="0">
                <a:solidFill>
                  <a:srgbClr val="FFC000"/>
                </a:solidFill>
                <a:latin typeface="Arial" panose="020B0604020202020204" pitchFamily="34" charset="0"/>
                <a:cs typeface="Arial" panose="020B0604020202020204" pitchFamily="34" charset="0"/>
              </a:rPr>
              <a:t>DESC INFORMATION_SCHEMA.TRIGGERS</a:t>
            </a:r>
            <a:endParaRPr lang="en-IN" sz="20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8187217"/>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xmlns="" val="3421966015"/>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trigger_event </a:t>
            </a:r>
            <a:r>
              <a:rPr lang="en-US" dirty="0">
                <a:latin typeface="Arial" panose="020B0604020202020204" pitchFamily="34" charset="0"/>
                <a:cs typeface="Arial" panose="020B0604020202020204" pitchFamily="34" charset="0"/>
              </a:rPr>
              <a:t>indicates the kind of operation that activates the trigger.</a:t>
            </a:r>
          </a:p>
        </p:txBody>
      </p:sp>
    </p:spTree>
    <p:extLst>
      <p:ext uri="{BB962C8B-B14F-4D97-AF65-F5344CB8AC3E}">
        <p14:creationId xmlns:p14="http://schemas.microsoft.com/office/powerpoint/2010/main" xmlns="" val="2722119115"/>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t>
            </a:r>
            <a:r>
              <a:rPr lang="en-US" sz="3200" b="1" i="1" dirty="0" smtClean="0">
                <a:solidFill>
                  <a:srgbClr val="FFFF00"/>
                </a:solidFill>
                <a:latin typeface="Arial" pitchFamily="34" charset="0"/>
                <a:cs typeface="Arial" pitchFamily="34" charset="0"/>
              </a:rPr>
              <a:t>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a:t>
            </a:r>
            <a:r>
              <a:rPr lang="en-IN" dirty="0" smtClean="0">
                <a:latin typeface="Arial" panose="020B0604020202020204" pitchFamily="34" charset="0"/>
                <a:cs typeface="Arial" panose="020B0604020202020204" pitchFamily="34" charset="0"/>
              </a:rPr>
              <a:t>row or delete the row, </a:t>
            </a:r>
            <a:r>
              <a:rPr lang="en-IN" dirty="0">
                <a:latin typeface="Arial" panose="020B0604020202020204" pitchFamily="34" charset="0"/>
                <a:cs typeface="Arial" panose="020B0604020202020204" pitchFamily="34" charset="0"/>
              </a:rPr>
              <a:t>regardless of whether the attempt subsequently succeeds</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r>
              <a:rPr lang="en-IN"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xmlns="" val="3473350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smtClean="0">
                <a:solidFill>
                  <a:srgbClr val="FF9900"/>
                </a:solidFill>
                <a:latin typeface="Arial" pitchFamily="34" charset="0"/>
                <a:cs typeface="Arial" pitchFamily="34" charset="0"/>
              </a:rPr>
              <a:t>?</a:t>
            </a:r>
            <a:endParaRPr lang="en-US" sz="3600"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smtClean="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a:t>
            </a:r>
            <a:r>
              <a:rPr lang="en-US" sz="2200" b="1" dirty="0" smtClean="0">
                <a:solidFill>
                  <a:schemeClr val="accent4">
                    <a:lumMod val="50000"/>
                  </a:schemeClr>
                </a:solidFill>
                <a:latin typeface="Gentium Basic"/>
              </a:rPr>
              <a:t>EmployeeID</a:t>
            </a:r>
            <a:r>
              <a:rPr lang="en-US" sz="2200" b="1" dirty="0">
                <a:solidFill>
                  <a:schemeClr val="accent4">
                    <a:lumMod val="50000"/>
                  </a:schemeClr>
                </a:solidFill>
                <a:latin typeface="Gentium Basic"/>
              </a:rPr>
              <a:t>, FullName, SSN, </a:t>
            </a:r>
            <a:r>
              <a:rPr lang="en-US" sz="2200" b="1" dirty="0" smtClean="0">
                <a:solidFill>
                  <a:schemeClr val="accent4">
                    <a:lumMod val="50000"/>
                  </a:schemeClr>
                </a:solidFill>
                <a:latin typeface="Gentium Basic"/>
              </a:rPr>
              <a:t>DateOfBirth)</a:t>
            </a:r>
            <a:endParaRPr lang="en-US" sz="2200" b="1" dirty="0">
              <a:solidFill>
                <a:schemeClr val="accent4">
                  <a:lumMod val="50000"/>
                </a:schemeClr>
              </a:solidFill>
              <a:latin typeface="Gentium Basic"/>
            </a:endParaRPr>
          </a:p>
        </p:txBody>
      </p:sp>
    </p:spTree>
    <p:extLst>
      <p:ext uri="{BB962C8B-B14F-4D97-AF65-F5344CB8AC3E}">
        <p14:creationId xmlns:p14="http://schemas.microsoft.com/office/powerpoint/2010/main" xmlns="" val="1065837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a:t>
            </a:r>
            <a:r>
              <a:rPr lang="en-US" sz="3200" b="1" i="1" dirty="0" smtClean="0">
                <a:solidFill>
                  <a:srgbClr val="FFFF00"/>
                </a:solidFill>
                <a:latin typeface="Arial" pitchFamily="34" charset="0"/>
                <a:cs typeface="Arial" pitchFamily="34" charset="0"/>
              </a:rPr>
              <a:t>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OLD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smtClean="0">
                <a:latin typeface="Arial" panose="020B0604020202020204" pitchFamily="34" charset="0"/>
                <a:cs typeface="Arial" panose="020B0604020202020204" pitchFamily="34" charset="0"/>
              </a:rPr>
              <a:t>NEW </a:t>
            </a:r>
            <a:r>
              <a:rPr lang="en-IN" dirty="0" smtClean="0">
                <a:latin typeface="Arial" panose="020B0604020202020204" pitchFamily="34" charset="0"/>
                <a:cs typeface="Arial" panose="020B0604020202020204" pitchFamily="34" charset="0"/>
              </a:rPr>
              <a:t>row</a:t>
            </a:r>
            <a:r>
              <a:rPr lang="en-IN" dirty="0">
                <a:latin typeface="Arial" panose="020B0604020202020204" pitchFamily="34" charset="0"/>
                <a:cs typeface="Arial" panose="020B0604020202020204" pitchFamily="34" charset="0"/>
              </a:rPr>
              <a:t>. </a:t>
            </a:r>
            <a:endParaRPr lang="en-IN"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xmlns="" val="3252375101"/>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4220209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xmlns="" val="1574821277"/>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xmlns="" val="196236573"/>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147118552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960509063"/>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31714839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smtClean="0">
                <a:solidFill>
                  <a:srgbClr val="FF0000"/>
                </a:solidFill>
              </a:rPr>
              <a:t>ERROR 1362 (HY000): Updating of NEW row is not allowed in after trigger</a:t>
            </a:r>
            <a:endParaRPr lang="en-US" dirty="0">
              <a:solidFill>
                <a:srgbClr val="FF0000"/>
              </a:solidFill>
            </a:endParaRPr>
          </a:p>
        </p:txBody>
      </p:sp>
      <p:sp>
        <p:nvSpPr>
          <p:cNvPr id="8" name="Rectangle 7"/>
          <p:cNvSpPr/>
          <p:nvPr/>
        </p:nvSpPr>
        <p:spPr>
          <a:xfrm>
            <a:off x="1676400" y="5562600"/>
            <a:ext cx="7239000" cy="646331"/>
          </a:xfrm>
          <a:prstGeom prst="rect">
            <a:avLst/>
          </a:prstGeom>
        </p:spPr>
        <p:txBody>
          <a:bodyPr wrap="square">
            <a:spAutoFit/>
          </a:bodyPr>
          <a:lstStyle/>
          <a:p>
            <a:r>
              <a:rPr lang="en-US" dirty="0" err="1" smtClean="0">
                <a:solidFill>
                  <a:srgbClr val="0083A2"/>
                </a:solidFill>
              </a:rPr>
              <a:t>mysql</a:t>
            </a:r>
            <a:r>
              <a:rPr lang="en-US" dirty="0" smtClean="0">
                <a:solidFill>
                  <a:srgbClr val="0083A2"/>
                </a:solidFill>
              </a:rPr>
              <a:t>&gt; insert into emp (empno,  ename,  sal,  mgr,  deptno) values(1, ‘ abc',   -10000,  7788, 10);</a:t>
            </a:r>
            <a:endParaRPr lang="en-US" dirty="0">
              <a:solidFill>
                <a:srgbClr val="0083A2"/>
              </a:solidFill>
            </a:endParaRP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smtClean="0">
                <a:solidFill>
                  <a:schemeClr val="accent4">
                    <a:lumMod val="75000"/>
                  </a:schemeClr>
                </a:solidFill>
              </a:rPr>
              <a:t>mysql</a:t>
            </a:r>
            <a:r>
              <a:rPr lang="en-US" dirty="0" smtClean="0">
                <a:solidFill>
                  <a:schemeClr val="accent4">
                    <a:lumMod val="75000"/>
                  </a:schemeClr>
                </a:solidFill>
              </a:rPr>
              <a:t>&gt; insert into dept values(2, '</a:t>
            </a:r>
            <a:r>
              <a:rPr lang="en-US" dirty="0" err="1" smtClean="0">
                <a:solidFill>
                  <a:schemeClr val="accent4">
                    <a:lumMod val="75000"/>
                  </a:schemeClr>
                </a:solidFill>
              </a:rPr>
              <a:t>abc</a:t>
            </a:r>
            <a:r>
              <a:rPr lang="en-US" dirty="0" smtClean="0">
                <a:solidFill>
                  <a:schemeClr val="accent4">
                    <a:lumMod val="75000"/>
                  </a:schemeClr>
                </a:solidFill>
              </a:rPr>
              <a:t>', 2, 2);</a:t>
            </a:r>
          </a:p>
        </p:txBody>
      </p:sp>
    </p:spTree>
    <p:extLst>
      <p:ext uri="{BB962C8B-B14F-4D97-AF65-F5344CB8AC3E}">
        <p14:creationId xmlns:p14="http://schemas.microsoft.com/office/powerpoint/2010/main" xmlns="" val="1092632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smtClean="0">
                <a:solidFill>
                  <a:srgbClr val="FF9900"/>
                </a:solidFill>
                <a:latin typeface="Arial" pitchFamily="34" charset="0"/>
                <a:cs typeface="Arial" pitchFamily="34" charset="0"/>
              </a:rPr>
              <a:t>A domain constraint and </a:t>
            </a:r>
            <a:r>
              <a:rPr lang="en-IN" sz="3500" b="1" i="1" dirty="0">
                <a:solidFill>
                  <a:srgbClr val="FF9900"/>
                </a:solidFill>
                <a:latin typeface="Arial" pitchFamily="34" charset="0"/>
                <a:cs typeface="Arial" pitchFamily="34" charset="0"/>
              </a:rPr>
              <a:t>data integrity?</a:t>
            </a:r>
            <a:endParaRPr lang="en-US" sz="35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smtClean="0">
                <a:solidFill>
                  <a:srgbClr val="0089A4"/>
                </a:solidFill>
                <a:latin typeface="Gentium Basic"/>
              </a:rPr>
              <a:t>Domain Constraint </a:t>
            </a:r>
            <a:r>
              <a:rPr lang="en-IN" b="1" dirty="0">
                <a:solidFill>
                  <a:srgbClr val="0089A4"/>
                </a:solidFill>
                <a:latin typeface="Gentium Basic"/>
              </a:rPr>
              <a:t>=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smtClean="0"/>
              <a:t>. </a:t>
            </a:r>
            <a:r>
              <a:rPr lang="en-IN" dirty="0">
                <a:solidFill>
                  <a:srgbClr val="0089A4"/>
                </a:solidFill>
                <a:latin typeface="Gentium Basic"/>
              </a:rPr>
              <a:t>Data integrity is normally enforced in a database </a:t>
            </a:r>
            <a:r>
              <a:rPr lang="en-IN" dirty="0" smtClean="0">
                <a:solidFill>
                  <a:srgbClr val="0089A4"/>
                </a:solidFill>
                <a:latin typeface="Gentium Basic"/>
              </a:rPr>
              <a:t>by </a:t>
            </a:r>
            <a:r>
              <a:rPr lang="en-IN" dirty="0">
                <a:solidFill>
                  <a:srgbClr val="0089A4"/>
                </a:solidFill>
                <a:latin typeface="Gentium Basic"/>
              </a:rPr>
              <a:t>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smtClean="0">
                <a:solidFill>
                  <a:srgbClr val="006C86"/>
                </a:solidFill>
              </a:rPr>
              <a:t>Referential</a:t>
            </a:r>
            <a:r>
              <a:rPr lang="en-IN" dirty="0" smtClean="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smtClean="0">
                <a:solidFill>
                  <a:srgbClr val="006C86"/>
                </a:solidFill>
              </a:rPr>
              <a:t>Domain</a:t>
            </a:r>
            <a:r>
              <a:rPr lang="en-IN" i="1" dirty="0" smtClean="0">
                <a:solidFill>
                  <a:srgbClr val="006C86"/>
                </a:solidFill>
              </a:rPr>
              <a:t> </a:t>
            </a:r>
            <a:r>
              <a:rPr lang="en-IN" b="1" i="1" dirty="0" smtClean="0">
                <a:solidFill>
                  <a:srgbClr val="006C86"/>
                </a:solidFill>
              </a:rPr>
              <a:t>integrity</a:t>
            </a:r>
            <a:r>
              <a:rPr lang="en-IN" i="1" dirty="0" smtClean="0">
                <a:solidFill>
                  <a:srgbClr val="006C86"/>
                </a:solidFill>
              </a:rPr>
              <a:t> </a:t>
            </a:r>
            <a:r>
              <a:rPr lang="en-IN" dirty="0" smtClean="0">
                <a:solidFill>
                  <a:srgbClr val="006C86"/>
                </a:solidFill>
              </a:rPr>
              <a:t>A </a:t>
            </a:r>
            <a:r>
              <a:rPr lang="en-IN" dirty="0">
                <a:solidFill>
                  <a:srgbClr val="006C86"/>
                </a:solidFill>
              </a:rPr>
              <a:t>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a:t>
            </a:r>
            <a:r>
              <a:rPr lang="en-IN" dirty="0" smtClean="0">
                <a:solidFill>
                  <a:srgbClr val="0089A4"/>
                </a:solidFill>
                <a:latin typeface="Gentium Basic"/>
              </a:rPr>
              <a:t>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a:t>
            </a:r>
            <a:r>
              <a:rPr lang="en-IN" sz="2400" dirty="0" smtClean="0">
                <a:solidFill>
                  <a:srgbClr val="C74C49"/>
                </a:solidFill>
              </a:rPr>
              <a:t>data.</a:t>
            </a:r>
            <a:endParaRPr lang="en-IN" sz="2400" dirty="0">
              <a:solidFill>
                <a:srgbClr val="C74C49"/>
              </a:solidFill>
            </a:endParaRPr>
          </a:p>
        </p:txBody>
      </p:sp>
    </p:spTree>
    <p:extLst>
      <p:ext uri="{BB962C8B-B14F-4D97-AF65-F5344CB8AC3E}">
        <p14:creationId xmlns:p14="http://schemas.microsoft.com/office/powerpoint/2010/main" xmlns="" val="6476659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SQL Injection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Injection in Insert/Update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Load- XML</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04208935"/>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smtClean="0">
                <a:solidFill>
                  <a:srgbClr val="00B050"/>
                </a:solidFill>
              </a:rPr>
              <a:t>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7" name="Rectangle 6"/>
          <p:cNvSpPr/>
          <p:nvPr/>
        </p:nvSpPr>
        <p:spPr>
          <a:xfrm>
            <a:off x="71438" y="3864122"/>
            <a:ext cx="9001156" cy="707886"/>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LOAD XML INFILE </a:t>
            </a:r>
            <a:r>
              <a:rPr lang="en-US" sz="2000" dirty="0" smtClean="0">
                <a:solidFill>
                  <a:srgbClr val="FFC000"/>
                </a:solidFill>
                <a:latin typeface="Arial" panose="020B0604020202020204" pitchFamily="34" charset="0"/>
                <a:ea typeface="Times New Roman" panose="02020603050405020304" pitchFamily="18" charset="0"/>
              </a:rPr>
              <a:t>‘C:\\EMPLOYEE.XML'</a:t>
            </a:r>
            <a:r>
              <a:rPr lang="en-US" sz="2000" dirty="0" smtClean="0">
                <a:solidFill>
                  <a:srgbClr val="0077AA"/>
                </a:solidFill>
                <a:latin typeface="Arial" panose="020B0604020202020204" pitchFamily="34" charset="0"/>
                <a:ea typeface="Times New Roman" panose="02020603050405020304" pitchFamily="18" charset="0"/>
              </a:rPr>
              <a:t> INTO TABLE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 ROWS IDENTIFIED BY </a:t>
            </a:r>
            <a:r>
              <a:rPr lang="en-US" sz="2000" dirty="0" smtClean="0">
                <a:solidFill>
                  <a:srgbClr val="FFC000"/>
                </a:solidFill>
                <a:latin typeface="Arial" panose="020B0604020202020204" pitchFamily="34" charset="0"/>
                <a:ea typeface="Times New Roman" panose="02020603050405020304" pitchFamily="18" charset="0"/>
              </a:rPr>
              <a:t>'&lt;employee&gt;'</a:t>
            </a:r>
            <a:r>
              <a:rPr lang="en-US" sz="2000" dirty="0" smtClean="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`EMPLOYEE` </a:t>
            </a:r>
            <a:r>
              <a:rPr lang="en-US" sz="2000" dirty="0" smtClean="0"/>
              <a:t>(  </a:t>
            </a:r>
          </a:p>
          <a:p>
            <a:r>
              <a:rPr lang="en-US" sz="2000" dirty="0" smtClean="0"/>
              <a:t>	`</a:t>
            </a:r>
            <a:r>
              <a:rPr lang="en-US" sz="2000" dirty="0" smtClean="0">
                <a:solidFill>
                  <a:schemeClr val="accent5">
                    <a:lumMod val="75000"/>
                  </a:schemeClr>
                </a:solidFill>
              </a:rPr>
              <a:t>id</a:t>
            </a:r>
            <a:r>
              <a:rPr lang="en-US" sz="2000" dirty="0" smtClean="0"/>
              <a:t>` </a:t>
            </a:r>
            <a:r>
              <a:rPr lang="en-US" sz="2000" dirty="0" smtClean="0">
                <a:solidFill>
                  <a:schemeClr val="accent2">
                    <a:lumMod val="75000"/>
                  </a:schemeClr>
                </a:solidFill>
              </a:rPr>
              <a:t>varchar </a:t>
            </a:r>
            <a:r>
              <a:rPr lang="en-US" sz="2000" dirty="0" smtClean="0"/>
              <a:t>(</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firstname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lastname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r>
              <a:rPr lang="en-US" sz="2000" dirty="0" smtClean="0"/>
              <a:t>,  </a:t>
            </a:r>
          </a:p>
          <a:p>
            <a:r>
              <a:rPr lang="en-US" sz="2000" dirty="0" smtClean="0"/>
              <a:t>	`</a:t>
            </a:r>
            <a:r>
              <a:rPr lang="en-US" sz="2000" dirty="0" smtClean="0">
                <a:solidFill>
                  <a:schemeClr val="accent5">
                    <a:lumMod val="75000"/>
                  </a:schemeClr>
                </a:solidFill>
              </a:rPr>
              <a:t>title</a:t>
            </a:r>
            <a:r>
              <a:rPr lang="en-US" sz="2000" dirty="0" smtClean="0"/>
              <a:t>` </a:t>
            </a:r>
            <a:r>
              <a:rPr lang="en-US" sz="2000" dirty="0" smtClean="0">
                <a:solidFill>
                  <a:schemeClr val="accent2">
                    <a:lumMod val="75000"/>
                  </a:schemeClr>
                </a:solidFill>
              </a:rPr>
              <a:t>varchar</a:t>
            </a:r>
            <a:r>
              <a:rPr lang="en-US" sz="2000" dirty="0" smtClean="0"/>
              <a:t> (</a:t>
            </a:r>
            <a:r>
              <a:rPr lang="en-US" sz="2000" dirty="0" smtClean="0">
                <a:solidFill>
                  <a:srgbClr val="FFC000"/>
                </a:solidFill>
              </a:rPr>
              <a:t>45</a:t>
            </a:r>
            <a:r>
              <a:rPr lang="en-US" sz="2000" dirty="0" smtClean="0"/>
              <a:t>) </a:t>
            </a:r>
            <a:r>
              <a:rPr lang="en-US" sz="2000" dirty="0" smtClean="0">
                <a:solidFill>
                  <a:schemeClr val="accent2">
                    <a:lumMod val="75000"/>
                  </a:schemeClr>
                </a:solidFill>
              </a:rPr>
              <a:t>DEFAULT NULL</a:t>
            </a:r>
          </a:p>
          <a:p>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Table structure for XML file and load XML file.</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71406" y="5000636"/>
            <a:ext cx="4500594" cy="400110"/>
          </a:xfrm>
          <a:prstGeom prst="rect">
            <a:avLst/>
          </a:prstGeom>
        </p:spPr>
        <p:txBody>
          <a:bodyPr wrap="square">
            <a:spAutoFit/>
          </a:bodyPr>
          <a:lstStyle/>
          <a:p>
            <a:r>
              <a:rPr lang="en-US" sz="2000" dirty="0" smtClean="0">
                <a:solidFill>
                  <a:srgbClr val="0077AA"/>
                </a:solidFill>
                <a:latin typeface="Arial" panose="020B0604020202020204" pitchFamily="34" charset="0"/>
                <a:ea typeface="Times New Roman" panose="02020603050405020304" pitchFamily="18" charset="0"/>
              </a:rPr>
              <a:t>SELECT </a:t>
            </a:r>
            <a:r>
              <a:rPr lang="en-US" sz="2000" dirty="0" smtClean="0">
                <a:latin typeface="Arial" panose="020B0604020202020204" pitchFamily="34" charset="0"/>
                <a:ea typeface="Times New Roman" panose="02020603050405020304" pitchFamily="18" charset="0"/>
              </a:rPr>
              <a:t>*</a:t>
            </a:r>
            <a:r>
              <a:rPr lang="en-US" sz="2000" dirty="0" smtClean="0">
                <a:solidFill>
                  <a:srgbClr val="0077AA"/>
                </a:solidFill>
                <a:latin typeface="Arial" panose="020B0604020202020204" pitchFamily="34" charset="0"/>
                <a:ea typeface="Times New Roman" panose="02020603050405020304" pitchFamily="18" charset="0"/>
              </a:rPr>
              <a:t> FROM </a:t>
            </a:r>
            <a:r>
              <a:rPr lang="en-US" sz="2000" dirty="0" smtClean="0">
                <a:latin typeface="Arial" panose="020B0604020202020204" pitchFamily="34" charset="0"/>
                <a:ea typeface="Times New Roman" panose="02020603050405020304" pitchFamily="18" charset="0"/>
              </a:rPr>
              <a:t>EMPLOYEE</a:t>
            </a:r>
            <a:r>
              <a:rPr lang="en-US" sz="2000" dirty="0" smtClean="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285720" y="1357298"/>
            <a:ext cx="8501122" cy="4401205"/>
          </a:xfrm>
          <a:prstGeom prst="rect">
            <a:avLst/>
          </a:prstGeom>
        </p:spPr>
        <p:txBody>
          <a:bodyPr wrap="square">
            <a:spAutoFit/>
          </a:bodyPr>
          <a:lstStyle/>
          <a:p>
            <a:r>
              <a:rPr lang="en-US" sz="2000" dirty="0" smtClean="0">
                <a:solidFill>
                  <a:srgbClr val="006C86"/>
                </a:solidFill>
              </a:rPr>
              <a:t>SELECT</a:t>
            </a:r>
            <a:r>
              <a:rPr lang="en-US" sz="2000" dirty="0" smtClean="0"/>
              <a:t> ExtractValue( </a:t>
            </a:r>
            <a:r>
              <a:rPr lang="en-US" sz="2000" dirty="0" smtClean="0">
                <a:solidFill>
                  <a:srgbClr val="FFC000"/>
                </a:solidFill>
              </a:rPr>
              <a:t>'&lt;?xml version="1.0" encoding="UTF-8"?&gt;</a:t>
            </a:r>
          </a:p>
          <a:p>
            <a:r>
              <a:rPr lang="en-US" sz="2000" dirty="0" smtClean="0">
                <a:solidFill>
                  <a:srgbClr val="FFC000"/>
                </a:solidFill>
              </a:rPr>
              <a:t>	&lt;student&gt;</a:t>
            </a:r>
          </a:p>
          <a:p>
            <a:r>
              <a:rPr lang="en-US" sz="2000" dirty="0" smtClean="0">
                <a:solidFill>
                  <a:srgbClr val="FFC000"/>
                </a:solidFill>
              </a:rPr>
              <a:t>	    &lt;p1&gt;</a:t>
            </a:r>
          </a:p>
          <a:p>
            <a:r>
              <a:rPr lang="en-US" sz="2000" dirty="0" smtClean="0">
                <a:solidFill>
                  <a:srgbClr val="FFC000"/>
                </a:solidFill>
              </a:rPr>
              <a:t>		&lt;id&gt;1001&lt;/id&gt;</a:t>
            </a:r>
          </a:p>
          <a:p>
            <a:r>
              <a:rPr lang="en-US" sz="2000" dirty="0" smtClean="0">
                <a:solidFill>
                  <a:srgbClr val="FFC000"/>
                </a:solidFill>
              </a:rPr>
              <a:t>		&lt;name&gt; Saleel Bagde &lt;/name&gt;</a:t>
            </a:r>
          </a:p>
          <a:p>
            <a:r>
              <a:rPr lang="en-US" sz="2000" dirty="0" smtClean="0">
                <a:solidFill>
                  <a:srgbClr val="FFC000"/>
                </a:solidFill>
              </a:rPr>
              <a:t>		&lt;email&gt; saleelbagde@gmail.com &lt;/email&gt;	</a:t>
            </a:r>
          </a:p>
          <a:p>
            <a:r>
              <a:rPr lang="en-US" sz="2000" dirty="0" smtClean="0">
                <a:solidFill>
                  <a:srgbClr val="FFC000"/>
                </a:solidFill>
              </a:rPr>
              <a:t>	             &lt;email&gt; saleel.bagde@yahoomail.com &lt;/email&gt;</a:t>
            </a:r>
          </a:p>
          <a:p>
            <a:r>
              <a:rPr lang="en-US" sz="2000" dirty="0" smtClean="0">
                <a:solidFill>
                  <a:srgbClr val="FFC000"/>
                </a:solidFill>
              </a:rPr>
              <a:t> 	   &lt;/p1&gt;</a:t>
            </a:r>
          </a:p>
          <a:p>
            <a:r>
              <a:rPr lang="en-US" sz="2000" dirty="0" smtClean="0">
                <a:solidFill>
                  <a:srgbClr val="FFC000"/>
                </a:solidFill>
              </a:rPr>
              <a:t>    	   &lt;p1&gt;</a:t>
            </a:r>
          </a:p>
          <a:p>
            <a:r>
              <a:rPr lang="en-US" sz="2000" dirty="0" smtClean="0">
                <a:solidFill>
                  <a:srgbClr val="FFC000"/>
                </a:solidFill>
              </a:rPr>
              <a:t>		&lt;id&gt;1002&lt;/id&gt;</a:t>
            </a:r>
          </a:p>
          <a:p>
            <a:r>
              <a:rPr lang="en-US" sz="2000" dirty="0" smtClean="0">
                <a:solidFill>
                  <a:srgbClr val="FFC000"/>
                </a:solidFill>
              </a:rPr>
              <a:t>		&lt;name&gt; Sharmin Bagde &lt;/name&gt;</a:t>
            </a:r>
          </a:p>
          <a:p>
            <a:r>
              <a:rPr lang="en-US" sz="2000" dirty="0" smtClean="0">
                <a:solidFill>
                  <a:srgbClr val="FFC000"/>
                </a:solidFill>
              </a:rPr>
              <a:t>		&lt;email&gt; sharminbagde@gmail.com &lt;/email&gt;	</a:t>
            </a:r>
          </a:p>
          <a:p>
            <a:r>
              <a:rPr lang="en-US" sz="2000" dirty="0" smtClean="0">
                <a:solidFill>
                  <a:srgbClr val="FFC000"/>
                </a:solidFill>
              </a:rPr>
              <a:t>	  &lt;/p1&gt;</a:t>
            </a:r>
          </a:p>
          <a:p>
            <a:r>
              <a:rPr lang="en-US" sz="2000" dirty="0" smtClean="0">
                <a:solidFill>
                  <a:srgbClr val="FFC000"/>
                </a:solidFill>
              </a:rPr>
              <a:t>&lt;/student&gt;'</a:t>
            </a:r>
            <a:r>
              <a:rPr lang="en-US" sz="2000" dirty="0" smtClean="0"/>
              <a:t>,</a:t>
            </a:r>
            <a:r>
              <a:rPr lang="en-US" sz="2000" dirty="0" smtClean="0">
                <a:solidFill>
                  <a:srgbClr val="FFC000"/>
                </a:solidFill>
              </a:rPr>
              <a:t> '//student//p1[$1]//email[$2]'</a:t>
            </a:r>
            <a:r>
              <a:rPr lang="en-US" sz="2000" dirty="0" smtClean="0"/>
              <a:t>);</a:t>
            </a:r>
            <a:endParaRPr lang="en-US" sz="2000" dirty="0"/>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data from XML using MySQL ExtractValue function</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9" name="Rectangle 8"/>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357298"/>
            <a:ext cx="8643998" cy="5386090"/>
          </a:xfrm>
          <a:prstGeom prst="rect">
            <a:avLst/>
          </a:prstGeom>
        </p:spPr>
        <p:txBody>
          <a:bodyPr wrap="square">
            <a:spAutoFit/>
          </a:bodyPr>
          <a:lstStyle/>
          <a:p>
            <a:r>
              <a:rPr lang="en-US" dirty="0" smtClean="0">
                <a:solidFill>
                  <a:schemeClr val="accent2">
                    <a:lumMod val="75000"/>
                  </a:schemeClr>
                </a:solidFill>
              </a:rPr>
              <a:t>INSERT</a:t>
            </a:r>
            <a:r>
              <a:rPr lang="en-US" dirty="0" smtClean="0"/>
              <a:t> </a:t>
            </a:r>
            <a:r>
              <a:rPr lang="en-US" dirty="0" smtClean="0">
                <a:solidFill>
                  <a:schemeClr val="accent2">
                    <a:lumMod val="75000"/>
                  </a:schemeClr>
                </a:solidFill>
              </a:rPr>
              <a:t>INTO</a:t>
            </a:r>
            <a:r>
              <a:rPr lang="en-US" dirty="0" smtClean="0"/>
              <a:t> XMLTABLE </a:t>
            </a:r>
            <a:r>
              <a:rPr lang="en-US"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&lt;student1&gt;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      	&lt;/student1&gt; </a:t>
            </a:r>
          </a:p>
          <a:p>
            <a:r>
              <a:rPr lang="en-US" dirty="0" smtClean="0">
                <a:solidFill>
                  <a:srgbClr val="FFC000"/>
                </a:solidFill>
              </a:rPr>
              <a:t>              &lt;student2&gt;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&lt;/student2&gt;</a:t>
            </a:r>
          </a:p>
          <a:p>
            <a:r>
              <a:rPr lang="en-US" dirty="0" smtClean="0">
                <a:solidFill>
                  <a:srgbClr val="FFC000"/>
                </a:solidFill>
              </a:rPr>
              <a:t>              &lt;student3&gt;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&lt;/student3&gt;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 (</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Inserting XML script in table.</a:t>
            </a:r>
            <a:endParaRPr lang="en-IN" sz="3200" b="1" i="1" dirty="0">
              <a:solidFill>
                <a:srgbClr val="FFFF00"/>
              </a:solidFill>
              <a:latin typeface="Arial" pitchFamily="34" charset="0"/>
              <a:cs typeface="Arial" pitchFamily="34" charset="0"/>
            </a:endParaRP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5" name="Rectangle 4"/>
          <p:cNvSpPr/>
          <p:nvPr/>
        </p:nvSpPr>
        <p:spPr>
          <a:xfrm>
            <a:off x="285720" y="928670"/>
            <a:ext cx="8501122" cy="400110"/>
          </a:xfrm>
          <a:prstGeom prst="rect">
            <a:avLst/>
          </a:prstGeom>
        </p:spPr>
        <p:txBody>
          <a:bodyPr wrap="square">
            <a:spAutoFit/>
          </a:bodyPr>
          <a:lstStyle/>
          <a:p>
            <a:r>
              <a:rPr lang="en-US" sz="2000" dirty="0" smtClean="0">
                <a:solidFill>
                  <a:schemeClr val="accent2">
                    <a:lumMod val="75000"/>
                  </a:schemeClr>
                </a:solidFill>
              </a:rPr>
              <a:t>CREATE</a:t>
            </a:r>
            <a:r>
              <a:rPr lang="en-US" sz="2000" dirty="0" smtClean="0"/>
              <a:t> </a:t>
            </a:r>
            <a:r>
              <a:rPr lang="en-US" sz="2000" dirty="0" smtClean="0">
                <a:solidFill>
                  <a:schemeClr val="accent2">
                    <a:lumMod val="75000"/>
                  </a:schemeClr>
                </a:solidFill>
              </a:rPr>
              <a:t>TABLE</a:t>
            </a:r>
            <a:r>
              <a:rPr lang="en-US" sz="2000" dirty="0" smtClean="0"/>
              <a:t> </a:t>
            </a:r>
            <a:r>
              <a:rPr lang="en-US" sz="2000" dirty="0" smtClean="0">
                <a:solidFill>
                  <a:schemeClr val="accent5">
                    <a:lumMod val="75000"/>
                  </a:schemeClr>
                </a:solidFill>
              </a:rPr>
              <a:t>`xmlTable` </a:t>
            </a:r>
            <a:r>
              <a:rPr lang="en-US" sz="2000" dirty="0" smtClean="0"/>
              <a:t>( `</a:t>
            </a:r>
            <a:r>
              <a:rPr lang="en-US" sz="2000" dirty="0" smtClean="0">
                <a:solidFill>
                  <a:schemeClr val="accent5">
                    <a:lumMod val="75000"/>
                  </a:schemeClr>
                </a:solidFill>
              </a:rPr>
              <a:t>xmlData</a:t>
            </a:r>
            <a:r>
              <a:rPr lang="en-US" sz="2000" dirty="0" smtClean="0"/>
              <a:t>` </a:t>
            </a:r>
            <a:r>
              <a:rPr lang="en-US" sz="2000" dirty="0" smtClean="0">
                <a:solidFill>
                  <a:schemeClr val="accent2">
                    <a:lumMod val="75000"/>
                  </a:schemeClr>
                </a:solidFill>
              </a:rPr>
              <a:t>text</a:t>
            </a:r>
            <a:r>
              <a:rPr lang="en-US" sz="2000" dirty="0" smtClean="0"/>
              <a:t>);</a:t>
            </a:r>
            <a:endParaRPr lang="en-US" sz="2000" dirty="0"/>
          </a:p>
        </p:txBody>
      </p:sp>
      <p:sp>
        <p:nvSpPr>
          <p:cNvPr id="6" name="Rectangle 5"/>
          <p:cNvSpPr/>
          <p:nvPr/>
        </p:nvSpPr>
        <p:spPr>
          <a:xfrm>
            <a:off x="214282" y="1357298"/>
            <a:ext cx="8643998" cy="5386090"/>
          </a:xfrm>
          <a:prstGeom prst="rect">
            <a:avLst/>
          </a:prstGeom>
        </p:spPr>
        <p:txBody>
          <a:bodyPr wrap="square">
            <a:spAutoFit/>
          </a:bodyPr>
          <a:lstStyle/>
          <a:p>
            <a:r>
              <a:rPr lang="en-US" sz="2000" dirty="0" smtClean="0">
                <a:solidFill>
                  <a:schemeClr val="accent2">
                    <a:lumMod val="75000"/>
                  </a:schemeClr>
                </a:solidFill>
              </a:rPr>
              <a:t>INSERT</a:t>
            </a:r>
            <a:r>
              <a:rPr lang="en-US" dirty="0" smtClean="0"/>
              <a:t> </a:t>
            </a:r>
            <a:r>
              <a:rPr lang="en-US" sz="2000" dirty="0" smtClean="0">
                <a:solidFill>
                  <a:schemeClr val="accent2">
                    <a:lumMod val="75000"/>
                  </a:schemeClr>
                </a:solidFill>
              </a:rPr>
              <a:t>INTO</a:t>
            </a:r>
            <a:r>
              <a:rPr lang="en-US" dirty="0" smtClean="0"/>
              <a:t> XMLTABLE </a:t>
            </a:r>
            <a:r>
              <a:rPr lang="en-US" sz="2000" dirty="0" smtClean="0">
                <a:solidFill>
                  <a:schemeClr val="accent2">
                    <a:lumMod val="75000"/>
                  </a:schemeClr>
                </a:solidFill>
              </a:rPr>
              <a:t>VALUES</a:t>
            </a:r>
            <a:r>
              <a:rPr lang="en-US" dirty="0" smtClean="0"/>
              <a:t> (</a:t>
            </a:r>
            <a:r>
              <a:rPr lang="en-US" dirty="0" smtClean="0">
                <a:solidFill>
                  <a:srgbClr val="FFC000"/>
                </a:solidFill>
              </a:rPr>
              <a:t>“</a:t>
            </a:r>
          </a:p>
          <a:p>
            <a:r>
              <a:rPr lang="en-US" dirty="0" smtClean="0">
                <a:solidFill>
                  <a:srgbClr val="FFC000"/>
                </a:solidFill>
              </a:rPr>
              <a:t>&lt;Students&gt;</a:t>
            </a:r>
            <a:r>
              <a:rPr lang="en-US" dirty="0" smtClean="0"/>
              <a:t>      </a:t>
            </a:r>
          </a:p>
          <a:p>
            <a:r>
              <a:rPr lang="en-US" dirty="0" smtClean="0"/>
              <a:t>	</a:t>
            </a:r>
            <a:r>
              <a:rPr lang="en-US" dirty="0" smtClean="0">
                <a:solidFill>
                  <a:srgbClr val="FFC000"/>
                </a:solidFill>
              </a:rPr>
              <a:t>&lt;student&gt;</a:t>
            </a:r>
          </a:p>
          <a:p>
            <a:r>
              <a:rPr lang="en-US" dirty="0" smtClean="0">
                <a:solidFill>
                  <a:srgbClr val="FFC000"/>
                </a:solidFill>
              </a:rPr>
              <a:t>	     &lt;RollNumber&gt;1&lt;/RollNumber&gt;</a:t>
            </a:r>
          </a:p>
          <a:p>
            <a:r>
              <a:rPr lang="en-US" dirty="0" smtClean="0">
                <a:solidFill>
                  <a:srgbClr val="FFC000"/>
                </a:solidFill>
              </a:rPr>
              <a:t>	     &lt;Name&gt; Saleel &lt;/Name&gt;</a:t>
            </a:r>
          </a:p>
          <a:p>
            <a:r>
              <a:rPr lang="en-US" dirty="0" smtClean="0">
                <a:solidFill>
                  <a:srgbClr val="FFC000"/>
                </a:solidFill>
              </a:rPr>
              <a:t>                   &lt;email&gt; saleelbagde@gmail.com &lt;/email&gt;</a:t>
            </a:r>
          </a:p>
          <a:p>
            <a:r>
              <a:rPr lang="en-US" dirty="0" smtClean="0">
                <a:solidFill>
                  <a:srgbClr val="FFC000"/>
                </a:solidFill>
              </a:rPr>
              <a:t>                   &lt;email&gt; saleelbagde@yahoomail.com &lt;/email&gt;</a:t>
            </a:r>
          </a:p>
          <a:p>
            <a:r>
              <a:rPr lang="en-US" dirty="0" smtClean="0">
                <a:solidFill>
                  <a:srgbClr val="FFC000"/>
                </a:solidFill>
              </a:rPr>
              <a:t>      	&lt;/student&gt; </a:t>
            </a:r>
          </a:p>
          <a:p>
            <a:r>
              <a:rPr lang="en-US" dirty="0" smtClean="0">
                <a:solidFill>
                  <a:srgbClr val="FFC000"/>
                </a:solidFill>
              </a:rPr>
              <a:t>              &lt;student&gt;</a:t>
            </a:r>
          </a:p>
          <a:p>
            <a:r>
              <a:rPr lang="en-US" dirty="0" smtClean="0">
                <a:solidFill>
                  <a:srgbClr val="FFC000"/>
                </a:solidFill>
              </a:rPr>
              <a:t>    	    &lt;RollNumber&gt; 2 &lt;/RollNumber&gt;</a:t>
            </a:r>
          </a:p>
          <a:p>
            <a:r>
              <a:rPr lang="en-US" dirty="0" smtClean="0">
                <a:solidFill>
                  <a:srgbClr val="FFC000"/>
                </a:solidFill>
              </a:rPr>
              <a:t>                  &lt;Name&gt; Vrushali &lt;/Name&gt;</a:t>
            </a:r>
          </a:p>
          <a:p>
            <a:r>
              <a:rPr lang="en-US" dirty="0" smtClean="0">
                <a:solidFill>
                  <a:srgbClr val="FFC000"/>
                </a:solidFill>
              </a:rPr>
              <a:t>                  &lt;email&gt; vrushalibagde@gmail.com &lt;/email&gt;</a:t>
            </a:r>
          </a:p>
          <a:p>
            <a:r>
              <a:rPr lang="en-US" dirty="0" smtClean="0">
                <a:solidFill>
                  <a:srgbClr val="FFC000"/>
                </a:solidFill>
              </a:rPr>
              <a:t>              &lt;/student&gt;</a:t>
            </a:r>
          </a:p>
          <a:p>
            <a:r>
              <a:rPr lang="en-US" dirty="0" smtClean="0">
                <a:solidFill>
                  <a:srgbClr val="FFC000"/>
                </a:solidFill>
              </a:rPr>
              <a:t>              &lt;student&gt;</a:t>
            </a:r>
          </a:p>
          <a:p>
            <a:r>
              <a:rPr lang="en-US" dirty="0" smtClean="0">
                <a:solidFill>
                  <a:srgbClr val="FFC000"/>
                </a:solidFill>
              </a:rPr>
              <a:t>     	    &lt;RollNumber&gt; 3 &lt;/RollNumber&gt;</a:t>
            </a:r>
          </a:p>
          <a:p>
            <a:r>
              <a:rPr lang="en-US" dirty="0" smtClean="0">
                <a:solidFill>
                  <a:srgbClr val="FFC000"/>
                </a:solidFill>
              </a:rPr>
              <a:t>                  &lt;Name&gt; Sharmin &lt;/Name&gt;        </a:t>
            </a:r>
          </a:p>
          <a:p>
            <a:r>
              <a:rPr lang="en-US" dirty="0" smtClean="0">
                <a:solidFill>
                  <a:srgbClr val="FFC000"/>
                </a:solidFill>
              </a:rPr>
              <a:t>                  &lt;email&gt; sharminbagde@gmail.com &lt;/email&gt; </a:t>
            </a:r>
          </a:p>
          <a:p>
            <a:r>
              <a:rPr lang="en-US" dirty="0" smtClean="0">
                <a:solidFill>
                  <a:srgbClr val="FFC000"/>
                </a:solidFill>
              </a:rPr>
              <a:t>              &lt;/student&gt;</a:t>
            </a:r>
          </a:p>
          <a:p>
            <a:r>
              <a:rPr lang="en-US" dirty="0" smtClean="0">
                <a:solidFill>
                  <a:srgbClr val="FFC000"/>
                </a:solidFill>
              </a:rPr>
              <a:t>&lt;/Students&gt;"</a:t>
            </a:r>
            <a:r>
              <a:rPr lang="en-US" dirty="0" smtClean="0"/>
              <a:t>);</a:t>
            </a:r>
            <a:endParaRPr lang="en-US"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6963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smtClean="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Select  from XML script from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1406" y="1935296"/>
            <a:ext cx="8929718" cy="707886"/>
          </a:xfrm>
          <a:prstGeom prst="rect">
            <a:avLst/>
          </a:prstGeom>
        </p:spPr>
        <p:txBody>
          <a:bodyPr wrap="square">
            <a:spAutoFit/>
          </a:bodyPr>
          <a:lstStyle/>
          <a:p>
            <a:r>
              <a:rPr lang="en-US" sz="2000" dirty="0" smtClean="0">
                <a:solidFill>
                  <a:schemeClr val="accent2">
                    <a:lumMod val="75000"/>
                  </a:schemeClr>
                </a:solidFill>
              </a:rPr>
              <a:t>SELECT</a:t>
            </a:r>
            <a:r>
              <a:rPr lang="en-US" sz="2000" dirty="0" smtClean="0"/>
              <a:t> </a:t>
            </a:r>
            <a:r>
              <a:rPr lang="en-US" sz="2000" dirty="0" smtClean="0">
                <a:solidFill>
                  <a:schemeClr val="accent5">
                    <a:lumMod val="75000"/>
                  </a:schemeClr>
                </a:solidFill>
              </a:rPr>
              <a:t>EXTRACTVALUE</a:t>
            </a:r>
            <a:r>
              <a:rPr lang="en-US" sz="2000" dirty="0" smtClean="0"/>
              <a:t>(</a:t>
            </a:r>
            <a:r>
              <a:rPr lang="en-US" sz="2000" dirty="0" smtClean="0">
                <a:solidFill>
                  <a:schemeClr val="accent5">
                    <a:lumMod val="75000"/>
                  </a:schemeClr>
                </a:solidFill>
              </a:rPr>
              <a:t>xmlData</a:t>
            </a:r>
            <a:r>
              <a:rPr lang="en-US" sz="2000" dirty="0" smtClean="0"/>
              <a:t>,</a:t>
            </a:r>
            <a:r>
              <a:rPr lang="en-US" sz="2000" dirty="0" smtClean="0">
                <a:solidFill>
                  <a:srgbClr val="FFC000"/>
                </a:solidFill>
              </a:rPr>
              <a:t>"//Students//student[$1]//email[$2]"</a:t>
            </a:r>
            <a:r>
              <a:rPr lang="en-US" sz="2000" dirty="0" smtClean="0"/>
              <a:t>) </a:t>
            </a:r>
            <a:r>
              <a:rPr lang="en-US" sz="2000" dirty="0" smtClean="0">
                <a:solidFill>
                  <a:schemeClr val="accent2">
                    <a:lumMod val="75000"/>
                  </a:schemeClr>
                </a:solidFill>
              </a:rPr>
              <a:t>FROM</a:t>
            </a:r>
            <a:r>
              <a:rPr lang="en-US" sz="2000" dirty="0" smtClean="0"/>
              <a:t> XMLTABLE;</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XML file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14282" y="1214422"/>
            <a:ext cx="4929222" cy="5016758"/>
          </a:xfrm>
          <a:prstGeom prst="rect">
            <a:avLst/>
          </a:prstGeom>
        </p:spPr>
        <p:txBody>
          <a:bodyPr wrap="square">
            <a:spAutoFit/>
          </a:bodyPr>
          <a:lstStyle/>
          <a:p>
            <a:r>
              <a:rPr lang="en-US" sz="2000" dirty="0" smtClean="0">
                <a:solidFill>
                  <a:srgbClr val="2658E6"/>
                </a:solidFill>
              </a:rPr>
              <a:t>&lt;?xml version="1.0" encoding="utf-16"?&gt;</a:t>
            </a:r>
          </a:p>
          <a:p>
            <a:r>
              <a:rPr lang="en-US" sz="2000" dirty="0" smtClean="0">
                <a:solidFill>
                  <a:srgbClr val="C74C49"/>
                </a:solidFill>
              </a:rPr>
              <a:t>&lt;employees&gt;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r>
              <a:rPr lang="en-US" sz="2000" dirty="0" smtClean="0">
                <a:solidFill>
                  <a:schemeClr val="accent2">
                    <a:lumMod val="75000"/>
                  </a:schemeClr>
                </a:solidFill>
              </a:rPr>
              <a:t>&lt;id&gt;</a:t>
            </a:r>
            <a:r>
              <a:rPr lang="en-US" sz="2000" dirty="0" smtClean="0">
                <a:solidFill>
                  <a:srgbClr val="2658E6"/>
                </a:solidFill>
              </a:rPr>
              <a:t> </a:t>
            </a:r>
            <a:r>
              <a:rPr lang="en-US" sz="2000" dirty="0" smtClean="0"/>
              <a:t>be129</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rgbClr val="2658E6"/>
                </a:solidFill>
              </a:rPr>
              <a:t>           </a:t>
            </a:r>
            <a:r>
              <a:rPr lang="en-US" sz="2000" dirty="0" smtClean="0">
                <a:solidFill>
                  <a:schemeClr val="accent2">
                    <a:lumMod val="75000"/>
                  </a:schemeClr>
                </a:solidFill>
              </a:rPr>
              <a:t>&lt;firstname&gt; </a:t>
            </a:r>
            <a:r>
              <a:rPr lang="en-US" sz="2000" dirty="0" smtClean="0"/>
              <a:t>Jane</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Engineer</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2658E6"/>
                </a:solidFill>
              </a:rPr>
              <a:t> </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chemeClr val="accent2">
                    <a:lumMod val="75000"/>
                  </a:schemeClr>
                </a:solidFill>
              </a:rPr>
              <a:t>           &lt;id&gt;</a:t>
            </a:r>
            <a:r>
              <a:rPr lang="en-US" sz="2000" dirty="0" smtClean="0">
                <a:solidFill>
                  <a:srgbClr val="2658E6"/>
                </a:solidFill>
              </a:rPr>
              <a:t> </a:t>
            </a:r>
            <a:r>
              <a:rPr lang="en-US" sz="2000" dirty="0" smtClean="0"/>
              <a:t>be130</a:t>
            </a:r>
            <a:r>
              <a:rPr lang="en-US" sz="2000" dirty="0" smtClean="0">
                <a:solidFill>
                  <a:srgbClr val="2658E6"/>
                </a:solidFill>
              </a:rPr>
              <a:t> </a:t>
            </a:r>
            <a:r>
              <a:rPr lang="en-US" sz="2000" dirty="0" smtClean="0">
                <a:solidFill>
                  <a:schemeClr val="accent2">
                    <a:lumMod val="75000"/>
                  </a:schemeClr>
                </a:solidFill>
              </a:rPr>
              <a:t>&lt;/id&gt;</a:t>
            </a:r>
          </a:p>
          <a:p>
            <a:r>
              <a:rPr lang="en-US" sz="2000" dirty="0" smtClean="0">
                <a:solidFill>
                  <a:schemeClr val="accent2">
                    <a:lumMod val="75000"/>
                  </a:schemeClr>
                </a:solidFill>
              </a:rPr>
              <a:t>           &lt;firstname&gt; </a:t>
            </a:r>
            <a:r>
              <a:rPr lang="en-US" sz="2000" dirty="0" smtClean="0"/>
              <a:t>William</a:t>
            </a:r>
            <a:r>
              <a:rPr lang="en-US" sz="2000" dirty="0" smtClean="0">
                <a:solidFill>
                  <a:srgbClr val="2658E6"/>
                </a:solidFill>
              </a:rPr>
              <a:t> </a:t>
            </a:r>
            <a:r>
              <a:rPr lang="en-US" sz="2000" dirty="0" smtClean="0">
                <a:solidFill>
                  <a:schemeClr val="accent2">
                    <a:lumMod val="75000"/>
                  </a:schemeClr>
                </a:solidFill>
              </a:rPr>
              <a:t>&lt;/firstname&gt;</a:t>
            </a:r>
          </a:p>
          <a:p>
            <a:r>
              <a:rPr lang="en-US" sz="2000" dirty="0" smtClean="0">
                <a:solidFill>
                  <a:schemeClr val="accent2">
                    <a:lumMod val="75000"/>
                  </a:schemeClr>
                </a:solidFill>
              </a:rPr>
              <a:t>           &lt;lastname&gt; </a:t>
            </a:r>
            <a:r>
              <a:rPr lang="en-US" sz="2000" dirty="0" smtClean="0"/>
              <a:t>Defoe</a:t>
            </a:r>
            <a:r>
              <a:rPr lang="en-US" sz="2000" dirty="0" smtClean="0">
                <a:solidFill>
                  <a:srgbClr val="2658E6"/>
                </a:solidFill>
              </a:rPr>
              <a:t> </a:t>
            </a:r>
            <a:r>
              <a:rPr lang="en-US" sz="2000" dirty="0" smtClean="0">
                <a:solidFill>
                  <a:schemeClr val="accent2">
                    <a:lumMod val="75000"/>
                  </a:schemeClr>
                </a:solidFill>
              </a:rPr>
              <a:t>&lt;/lastname&gt;</a:t>
            </a:r>
          </a:p>
          <a:p>
            <a:r>
              <a:rPr lang="en-US" sz="2000" dirty="0" smtClean="0">
                <a:solidFill>
                  <a:schemeClr val="accent2">
                    <a:lumMod val="75000"/>
                  </a:schemeClr>
                </a:solidFill>
              </a:rPr>
              <a:t>           &lt;title&gt; </a:t>
            </a:r>
            <a:r>
              <a:rPr lang="en-US" sz="2000" dirty="0" smtClean="0"/>
              <a:t>Accountant</a:t>
            </a:r>
            <a:r>
              <a:rPr lang="en-US" sz="2000" dirty="0" smtClean="0">
                <a:solidFill>
                  <a:srgbClr val="2658E6"/>
                </a:solidFill>
              </a:rPr>
              <a:t> </a:t>
            </a:r>
            <a:r>
              <a:rPr lang="en-US" sz="2000" dirty="0" smtClean="0">
                <a:solidFill>
                  <a:schemeClr val="accent2">
                    <a:lumMod val="75000"/>
                  </a:schemeClr>
                </a:solidFill>
              </a:rPr>
              <a:t>&lt;/title&gt;</a:t>
            </a:r>
          </a:p>
          <a:p>
            <a:r>
              <a:rPr lang="en-US" sz="2000" dirty="0" smtClean="0">
                <a:solidFill>
                  <a:srgbClr val="2658E6"/>
                </a:solidFill>
              </a:rPr>
              <a:t>      </a:t>
            </a:r>
            <a:r>
              <a:rPr lang="en-US" sz="2000" dirty="0" smtClean="0">
                <a:solidFill>
                  <a:schemeClr val="accent4">
                    <a:lumMod val="50000"/>
                  </a:schemeClr>
                </a:solidFill>
              </a:rPr>
              <a:t>&lt;/employee&gt;</a:t>
            </a:r>
          </a:p>
          <a:p>
            <a:r>
              <a:rPr lang="en-US" sz="2000" dirty="0" smtClean="0">
                <a:solidFill>
                  <a:srgbClr val="C74C49"/>
                </a:solidFill>
              </a:rPr>
              <a:t>&lt;/employees&gt;</a:t>
            </a:r>
            <a:endParaRPr lang="en-US" sz="2000" dirty="0">
              <a:solidFill>
                <a:srgbClr val="C74C49"/>
              </a:solidFill>
            </a:endParaRP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smtClean="0">
                <a:solidFill>
                  <a:srgbClr val="00B050"/>
                </a:solidFill>
              </a:rPr>
              <a:t>Employee.xml File</a:t>
            </a:r>
            <a:endParaRPr lang="en-US" sz="2000" dirty="0">
              <a:solidFill>
                <a:srgbClr val="00B050"/>
              </a:solidFill>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smtClean="0">
                <a:solidFill>
                  <a:srgbClr val="00B050"/>
                </a:solidFill>
              </a:rPr>
              <a:t>Example: </a:t>
            </a:r>
            <a:endParaRPr lang="en-US" sz="2000" dirty="0">
              <a:solidFill>
                <a:srgbClr val="00B050"/>
              </a:solidFill>
            </a:endParaRP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Load and select  data from external XML file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smtClean="0">
                <a:solidFill>
                  <a:schemeClr val="accent2">
                    <a:lumMod val="75000"/>
                  </a:schemeClr>
                </a:solidFill>
              </a:rPr>
              <a:t>SET</a:t>
            </a:r>
            <a:r>
              <a:rPr lang="en-US" sz="2000" dirty="0" smtClean="0"/>
              <a:t> @</a:t>
            </a:r>
            <a:r>
              <a:rPr lang="en-US" sz="2000" dirty="0" smtClean="0">
                <a:solidFill>
                  <a:schemeClr val="accent2">
                    <a:lumMod val="75000"/>
                  </a:schemeClr>
                </a:solidFill>
              </a:rPr>
              <a:t>xml</a:t>
            </a:r>
            <a:r>
              <a:rPr lang="en-US" sz="2000" dirty="0" smtClean="0"/>
              <a:t> = </a:t>
            </a:r>
            <a:r>
              <a:rPr lang="en-US" sz="2000" dirty="0" smtClean="0">
                <a:solidFill>
                  <a:schemeClr val="accent5">
                    <a:lumMod val="75000"/>
                  </a:schemeClr>
                </a:solidFill>
              </a:rPr>
              <a:t>LOAD_FILE</a:t>
            </a:r>
            <a:r>
              <a:rPr lang="en-US" sz="2000" dirty="0" smtClean="0"/>
              <a:t>(</a:t>
            </a:r>
            <a:r>
              <a:rPr lang="en-US" sz="2000" dirty="0" smtClean="0">
                <a:solidFill>
                  <a:srgbClr val="FFC000"/>
                </a:solidFill>
              </a:rPr>
              <a:t>"E:/employee.xml"</a:t>
            </a:r>
            <a:r>
              <a:rPr lang="en-US" sz="2000" dirty="0" smtClean="0"/>
              <a:t>);</a:t>
            </a:r>
          </a:p>
          <a:p>
            <a:pPr>
              <a:lnSpc>
                <a:spcPct val="150000"/>
              </a:lnSpc>
            </a:pPr>
            <a:r>
              <a:rPr lang="en-US" sz="2000" dirty="0" smtClean="0">
                <a:solidFill>
                  <a:schemeClr val="accent2">
                    <a:lumMod val="75000"/>
                  </a:schemeClr>
                </a:solidFill>
              </a:rPr>
              <a:t>SELECT</a:t>
            </a:r>
            <a:r>
              <a:rPr lang="en-US" sz="2000" dirty="0" smtClean="0"/>
              <a:t> </a:t>
            </a:r>
            <a:r>
              <a:rPr lang="en-US" sz="2000" dirty="0" smtClean="0">
                <a:solidFill>
                  <a:schemeClr val="accent2">
                    <a:lumMod val="75000"/>
                  </a:schemeClr>
                </a:solidFill>
              </a:rPr>
              <a:t>CONVERT(</a:t>
            </a:r>
            <a:r>
              <a:rPr lang="en-US" sz="2000" dirty="0" smtClean="0">
                <a:solidFill>
                  <a:schemeClr val="accent5">
                    <a:lumMod val="75000"/>
                  </a:schemeClr>
                </a:solidFill>
              </a:rPr>
              <a:t>EXTRACTVALUE</a:t>
            </a:r>
            <a:r>
              <a:rPr lang="en-US" sz="2000" dirty="0" smtClean="0"/>
              <a:t>(@</a:t>
            </a:r>
            <a:r>
              <a:rPr lang="en-US" sz="2000" dirty="0" smtClean="0">
                <a:solidFill>
                  <a:schemeClr val="accent2">
                    <a:lumMod val="75000"/>
                  </a:schemeClr>
                </a:solidFill>
              </a:rPr>
              <a:t>xml</a:t>
            </a:r>
            <a:r>
              <a:rPr lang="en-US" sz="2000" dirty="0" smtClean="0"/>
              <a:t>,</a:t>
            </a:r>
            <a:r>
              <a:rPr lang="en-US" sz="2000" dirty="0" smtClean="0">
                <a:solidFill>
                  <a:srgbClr val="FFC000"/>
                </a:solidFill>
              </a:rPr>
              <a:t>"//employee[$1]//firstname"</a:t>
            </a:r>
            <a:r>
              <a:rPr lang="en-US" sz="2000" dirty="0" smtClean="0"/>
              <a:t>), </a:t>
            </a:r>
            <a:r>
              <a:rPr lang="en-US" sz="2000" dirty="0" smtClean="0">
                <a:solidFill>
                  <a:schemeClr val="accent2">
                    <a:lumMod val="75000"/>
                  </a:schemeClr>
                </a:solidFill>
              </a:rPr>
              <a:t>CHAR</a:t>
            </a:r>
            <a:r>
              <a:rPr lang="en-US" sz="2000" dirty="0" smtClean="0"/>
              <a:t>);</a:t>
            </a:r>
            <a:endParaRPr lang="en-US" sz="2000" dirty="0"/>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0" y="6858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1.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2.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lowest salary</a:t>
            </a:r>
            <a:r>
              <a:rPr lang="en-IN" sz="2000" dirty="0" smtClean="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3.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highest salary 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4. Find 2</a:t>
            </a:r>
            <a:r>
              <a:rPr lang="en-IN" sz="2000" b="1" baseline="30000" dirty="0" smtClean="0">
                <a:latin typeface="Calibri" panose="020F0502020204030204" pitchFamily="34" charset="0"/>
                <a:cs typeface="Calibri" panose="020F0502020204030204" pitchFamily="34" charset="0"/>
              </a:rPr>
              <a:t>nd</a:t>
            </a:r>
            <a:r>
              <a:rPr lang="en-IN" sz="2000" b="1" dirty="0" smtClean="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lowest salary </a:t>
            </a:r>
            <a:r>
              <a:rPr lang="en-IN" sz="2000" b="1" dirty="0" smtClean="0">
                <a:latin typeface="Calibri" panose="020F0502020204030204" pitchFamily="34" charset="0"/>
                <a:cs typeface="Calibri" panose="020F0502020204030204" pitchFamily="34" charset="0"/>
              </a:rPr>
              <a:t>of each department</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a:t>
            </a:r>
            <a:r>
              <a:rPr lang="en-IN" sz="2000" dirty="0">
                <a:solidFill>
                  <a:srgbClr val="5F9378"/>
                </a:solidFill>
                <a:latin typeface="Calibri" panose="020F0502020204030204" pitchFamily="34" charset="0"/>
                <a:cs typeface="Calibri" panose="020F0502020204030204" pitchFamily="34" charset="0"/>
              </a:rPr>
              <a:t>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smtClean="0">
                <a:latin typeface="Calibri" panose="020F0502020204030204" pitchFamily="34" charset="0"/>
                <a:cs typeface="Calibri" panose="020F0502020204030204" pitchFamily="34" charset="0"/>
              </a:rPr>
              <a:t>5. Serial number jobwise</a:t>
            </a:r>
            <a:r>
              <a:rPr lang="en-IN" sz="2000" dirty="0" smtClean="0">
                <a:latin typeface="Calibri" panose="020F0502020204030204" pitchFamily="34" charset="0"/>
                <a:cs typeface="Calibri" panose="020F0502020204030204" pitchFamily="34" charset="0"/>
              </a:rPr>
              <a:t>.</a:t>
            </a:r>
          </a:p>
          <a:p>
            <a:r>
              <a:rPr lang="en-IN" sz="2000" dirty="0" smtClean="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endParaRPr lang="en-IN" sz="2000" dirty="0">
              <a:solidFill>
                <a:srgbClr val="5F937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250237353"/>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Interview questions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a:t>
            </a:r>
            <a:r>
              <a:rPr lang="en-IN" dirty="0" smtClean="0"/>
              <a:t>, ename, job, </a:t>
            </a:r>
            <a:r>
              <a:rPr lang="en-IN" dirty="0" err="1" smtClean="0"/>
              <a:t>mgr</a:t>
            </a:r>
            <a:r>
              <a:rPr lang="en-IN" dirty="0" smtClean="0"/>
              <a:t>, hiredate, sal, comm, deptno, bonusid</a:t>
            </a:r>
            <a:r>
              <a:rPr lang="en-IN" dirty="0"/>
              <a:t>,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r>
              <a:rPr lang="en-US" dirty="0" smtClean="0">
                <a:solidFill>
                  <a:srgbClr val="444444"/>
                </a:solidFill>
                <a:latin typeface="GothamRounded-Book"/>
              </a:rPr>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solidFill>
                  <a:srgbClr val="444444"/>
                </a:solidFill>
                <a:latin typeface="GothamRounded-Book"/>
              </a:rPr>
              <a:t>What is the difference </a:t>
            </a:r>
            <a:r>
              <a:rPr lang="en-US" dirty="0" smtClean="0">
                <a:solidFill>
                  <a:srgbClr val="444444"/>
                </a:solidFill>
                <a:latin typeface="GothamRounded-Book"/>
              </a:rPr>
              <a:t>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xmlns="" val="424265540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a:t>
            </a:r>
            <a:r>
              <a:rPr lang="en-IN" sz="3200" b="1" i="1" dirty="0" smtClean="0">
                <a:solidFill>
                  <a:srgbClr val="FFFF00"/>
                </a:solidFill>
                <a:latin typeface="Arial" pitchFamily="34" charset="0"/>
                <a:cs typeface="Arial" pitchFamily="34" charset="0"/>
              </a:rPr>
              <a:t>statements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32657" y="688280"/>
            <a:ext cx="12627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TABLET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gridCol w="1637785"/>
                <a:gridCol w="3886200"/>
                <a:gridCol w="16002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a:t>
                      </a:r>
                      <a:endParaRPr lang="en-IN" sz="1600" dirty="0"/>
                    </a:p>
                  </a:txBody>
                  <a:tcPr/>
                </a:tc>
                <a:tc>
                  <a:txBody>
                    <a:bodyPr/>
                    <a:lstStyle/>
                    <a:p>
                      <a:r>
                        <a:rPr kumimoji="0" lang="en-IN" sz="1600" b="0" i="0" kern="1200" dirty="0" smtClean="0">
                          <a:solidFill>
                            <a:schemeClr val="tx1"/>
                          </a:solidFill>
                          <a:effectLst/>
                          <a:latin typeface="+mn-lt"/>
                          <a:ea typeface="+mn-ea"/>
                          <a:cs typeface="+mn-cs"/>
                        </a:rPr>
                        <a:t>CROCIN</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a:t>
                      </a:r>
                      <a:endParaRPr lang="en-IN" sz="1600" dirty="0"/>
                    </a:p>
                  </a:txBody>
                  <a:tcPr/>
                </a:tc>
                <a:tc>
                  <a:txBody>
                    <a:bodyPr/>
                    <a:lstStyle/>
                    <a:p>
                      <a:r>
                        <a:rPr lang="en-IN" sz="1600" dirty="0" smtClean="0"/>
                        <a:t>100mg</a:t>
                      </a:r>
                      <a:endParaRPr lang="en-IN" sz="1600" dirty="0"/>
                    </a:p>
                  </a:txBody>
                  <a:tcPr/>
                </a:tc>
              </a:tr>
              <a:tr h="370840">
                <a:tc>
                  <a:txBody>
                    <a:bodyPr/>
                    <a:lstStyle/>
                    <a:p>
                      <a:r>
                        <a:rPr lang="en-IN" sz="1600" dirty="0" smtClean="0"/>
                        <a:t>2</a:t>
                      </a:r>
                      <a:endParaRPr lang="en-IN" sz="1600" dirty="0"/>
                    </a:p>
                  </a:txBody>
                  <a:tcPr/>
                </a:tc>
                <a:tc>
                  <a:txBody>
                    <a:bodyPr/>
                    <a:lstStyle/>
                    <a:p>
                      <a:r>
                        <a:rPr lang="en-IN" sz="1600" dirty="0" smtClean="0"/>
                        <a:t>COMBIFLAM</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IBUPROFEN</a:t>
                      </a:r>
                      <a:endParaRPr lang="en-IN" sz="1600" b="0" dirty="0"/>
                    </a:p>
                  </a:txBody>
                  <a:tcPr/>
                </a:tc>
                <a:tc>
                  <a:txBody>
                    <a:bodyPr/>
                    <a:lstStyle/>
                    <a:p>
                      <a:r>
                        <a:rPr lang="en-IN" sz="1600" b="0" dirty="0" smtClean="0"/>
                        <a:t>25mg</a:t>
                      </a:r>
                      <a:endParaRPr lang="en-IN" sz="1600" b="0" dirty="0"/>
                    </a:p>
                  </a:txBody>
                  <a:tcPr/>
                </a:tc>
              </a:tr>
              <a:tr h="370840">
                <a:tc>
                  <a:txBody>
                    <a:bodyPr/>
                    <a:lstStyle/>
                    <a:p>
                      <a:r>
                        <a:rPr lang="en-IN" sz="1600" dirty="0" smtClean="0"/>
                        <a:t>3</a:t>
                      </a:r>
                      <a:endParaRPr lang="en-IN" sz="1600" dirty="0"/>
                    </a:p>
                  </a:txBody>
                  <a:tcPr/>
                </a:tc>
                <a:tc>
                  <a:txBody>
                    <a:bodyPr/>
                    <a:lstStyle/>
                    <a:p>
                      <a:r>
                        <a:rPr lang="en-IN" sz="1600" dirty="0" smtClean="0"/>
                        <a:t>DIVON PLUS</a:t>
                      </a:r>
                      <a:endParaRPr lang="en-IN" sz="1600" dirty="0"/>
                    </a:p>
                  </a:txBody>
                  <a:tcPr/>
                </a:tc>
                <a:tc>
                  <a:txBody>
                    <a:bodyPr/>
                    <a:lstStyle/>
                    <a:p>
                      <a:r>
                        <a:rPr kumimoji="0" lang="en-IN" sz="1600" b="0" i="0" kern="1200" dirty="0" smtClean="0">
                          <a:solidFill>
                            <a:schemeClr val="tx1"/>
                          </a:solidFill>
                          <a:effectLst/>
                          <a:latin typeface="+mn-lt"/>
                          <a:ea typeface="+mn-ea"/>
                          <a:cs typeface="+mn-cs"/>
                        </a:rPr>
                        <a:t>PARACETAMOL, DICLOFENAC</a:t>
                      </a:r>
                      <a:endParaRPr kumimoji="0" lang="en-IN" sz="1600" b="0" i="0" kern="1200" dirty="0">
                        <a:solidFill>
                          <a:schemeClr val="tx1"/>
                        </a:solidFill>
                        <a:effectLst/>
                        <a:latin typeface="+mn-lt"/>
                        <a:ea typeface="+mn-ea"/>
                        <a:cs typeface="+mn-cs"/>
                      </a:endParaRPr>
                    </a:p>
                  </a:txBody>
                  <a:tcPr/>
                </a:tc>
                <a:tc>
                  <a:txBody>
                    <a:bodyPr/>
                    <a:lstStyle/>
                    <a:p>
                      <a:r>
                        <a:rPr kumimoji="0" lang="en-IN" sz="1600" b="0" i="0" kern="1200" dirty="0" smtClean="0">
                          <a:solidFill>
                            <a:schemeClr val="tx1"/>
                          </a:solidFill>
                          <a:effectLst/>
                          <a:latin typeface="+mn-lt"/>
                          <a:ea typeface="+mn-ea"/>
                          <a:cs typeface="+mn-cs"/>
                        </a:rPr>
                        <a:t>30mg</a:t>
                      </a:r>
                      <a:endParaRPr kumimoji="0" lang="en-IN" sz="1600" b="0" i="0" kern="1200" dirty="0">
                        <a:solidFill>
                          <a:schemeClr val="tx1"/>
                        </a:solidFill>
                        <a:effectLst/>
                        <a:latin typeface="+mn-lt"/>
                        <a:ea typeface="+mn-ea"/>
                        <a:cs typeface="+mn-cs"/>
                      </a:endParaRPr>
                    </a:p>
                  </a:txBody>
                  <a:tcPr/>
                </a:tc>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SYRUP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gridCol w="1638039"/>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11</a:t>
                      </a:r>
                      <a:endParaRPr lang="en-IN" sz="1600" dirty="0"/>
                    </a:p>
                  </a:txBody>
                  <a:tcPr/>
                </a:tc>
                <a:tc>
                  <a:txBody>
                    <a:bodyPr/>
                    <a:lstStyle/>
                    <a:p>
                      <a:r>
                        <a:rPr kumimoji="0" lang="en-IN" sz="1600" b="0" i="0" kern="1200" dirty="0" smtClean="0">
                          <a:solidFill>
                            <a:schemeClr val="tx1"/>
                          </a:solidFill>
                          <a:effectLst/>
                          <a:latin typeface="+mn-lt"/>
                          <a:ea typeface="+mn-ea"/>
                          <a:cs typeface="+mn-cs"/>
                        </a:rPr>
                        <a:t>BENADRYL</a:t>
                      </a:r>
                      <a:endParaRPr lang="en-IN" sz="1600" dirty="0"/>
                    </a:p>
                  </a:txBody>
                  <a:tcPr/>
                </a:tc>
                <a:tc>
                  <a:txBody>
                    <a:bodyPr/>
                    <a:lstStyle/>
                    <a:p>
                      <a:r>
                        <a:rPr kumimoji="0" lang="en-IN" sz="1600" b="0" i="0" kern="1200" dirty="0" smtClean="0">
                          <a:solidFill>
                            <a:schemeClr val="tx1"/>
                          </a:solidFill>
                          <a:effectLst/>
                          <a:latin typeface="+mn-lt"/>
                          <a:ea typeface="+mn-ea"/>
                          <a:cs typeface="+mn-cs"/>
                        </a:rPr>
                        <a:t>DIPHENHYDRAMINE</a:t>
                      </a:r>
                      <a:endParaRPr lang="en-IN" sz="1600" dirty="0"/>
                    </a:p>
                  </a:txBody>
                  <a:tcPr/>
                </a:tc>
                <a:tc>
                  <a:txBody>
                    <a:bodyPr/>
                    <a:lstStyle/>
                    <a:p>
                      <a:r>
                        <a:rPr lang="en-IN" sz="1600" dirty="0" smtClean="0"/>
                        <a:t>.7mg</a:t>
                      </a:r>
                      <a:endParaRPr lang="en-IN" sz="1600" dirty="0"/>
                    </a:p>
                  </a:txBody>
                  <a:tcPr/>
                </a:tc>
              </a:tr>
              <a:tr h="370840">
                <a:tc>
                  <a:txBody>
                    <a:bodyPr/>
                    <a:lstStyle/>
                    <a:p>
                      <a:r>
                        <a:rPr lang="en-IN" sz="1600" dirty="0" smtClean="0"/>
                        <a:t>12</a:t>
                      </a:r>
                      <a:endParaRPr lang="en-IN" sz="1600" dirty="0"/>
                    </a:p>
                  </a:txBody>
                  <a:tcPr/>
                </a:tc>
                <a:tc>
                  <a:txBody>
                    <a:bodyPr/>
                    <a:lstStyle/>
                    <a:p>
                      <a:r>
                        <a:rPr lang="en-IN" sz="1600" dirty="0" smtClean="0"/>
                        <a:t>COMBIFLAM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PARACETAMOL, IBUPROFEN</a:t>
                      </a:r>
                      <a:endParaRPr lang="en-IN" sz="1600" b="0" dirty="0" smtClean="0"/>
                    </a:p>
                  </a:txBody>
                  <a:tcPr/>
                </a:tc>
                <a:tc>
                  <a:txBody>
                    <a:bodyPr/>
                    <a:lstStyle/>
                    <a:p>
                      <a:r>
                        <a:rPr lang="en-IN" sz="1600" b="0" dirty="0" smtClean="0"/>
                        <a:t>0.12mg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13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p>
                  </a:txBody>
                  <a:tcPr/>
                </a:tc>
                <a:tc>
                  <a:txBody>
                    <a:bodyPr/>
                    <a:lstStyle/>
                    <a:p>
                      <a:r>
                        <a:rPr kumimoji="0" lang="en-IN" sz="1600" b="0" i="0" kern="1200" dirty="0" smtClean="0">
                          <a:solidFill>
                            <a:schemeClr val="tx1"/>
                          </a:solidFill>
                          <a:effectLst/>
                          <a:latin typeface="+mn-lt"/>
                          <a:ea typeface="+mn-ea"/>
                          <a:cs typeface="+mn-cs"/>
                        </a:rPr>
                        <a:t>2.3mg</a:t>
                      </a:r>
                      <a:endParaRPr kumimoji="0" lang="en-IN" sz="1600" b="0" i="0" kern="1200" dirty="0">
                        <a:solidFill>
                          <a:schemeClr val="tx1"/>
                        </a:solidFill>
                        <a:effectLst/>
                        <a:latin typeface="+mn-lt"/>
                        <a:ea typeface="+mn-ea"/>
                        <a:cs typeface="+mn-cs"/>
                      </a:endParaRPr>
                    </a:p>
                  </a:txBody>
                  <a:tcPr/>
                </a:tc>
              </a:tr>
              <a:tr h="370840">
                <a:tc>
                  <a:txBody>
                    <a:bodyPr/>
                    <a:lstStyle/>
                    <a:p>
                      <a:r>
                        <a:rPr kumimoji="0" lang="en-IN" sz="1600" b="0" i="0" kern="1200" dirty="0" smtClean="0">
                          <a:solidFill>
                            <a:schemeClr val="tx1"/>
                          </a:solidFill>
                          <a:effectLst/>
                          <a:latin typeface="+mn-lt"/>
                          <a:ea typeface="+mn-ea"/>
                          <a:cs typeface="+mn-cs"/>
                        </a:rPr>
                        <a:t>14</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0.06mg</a:t>
                      </a:r>
                    </a:p>
                  </a:txBody>
                  <a:tcPr/>
                </a:tc>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smtClean="0">
                <a:solidFill>
                  <a:srgbClr val="5F9378"/>
                </a:solidFill>
                <a:latin typeface="Calibri" panose="020F0502020204030204" pitchFamily="34" charset="0"/>
                <a:cs typeface="Calibri" panose="020F0502020204030204" pitchFamily="34" charset="0"/>
              </a:rPr>
              <a:t>INJECTION Table</a:t>
            </a:r>
            <a:endParaRPr lang="en-IN" sz="2000" dirty="0">
              <a:solidFill>
                <a:srgbClr val="5F9378"/>
              </a:solidFill>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gridCol w="1637740"/>
                <a:gridCol w="3888000"/>
                <a:gridCol w="1602000"/>
              </a:tblGrid>
              <a:tr h="370840">
                <a:tc>
                  <a:txBody>
                    <a:bodyPr/>
                    <a:lstStyle/>
                    <a:p>
                      <a:r>
                        <a:rPr lang="en-IN" sz="1600" dirty="0" smtClean="0">
                          <a:solidFill>
                            <a:srgbClr val="0089A4"/>
                          </a:solidFill>
                        </a:rPr>
                        <a:t>Id</a:t>
                      </a:r>
                      <a:endParaRPr lang="en-IN" sz="1600" dirty="0">
                        <a:solidFill>
                          <a:srgbClr val="0089A4"/>
                        </a:solidFill>
                      </a:endParaRPr>
                    </a:p>
                  </a:txBody>
                  <a:tcPr/>
                </a:tc>
                <a:tc>
                  <a:txBody>
                    <a:bodyPr/>
                    <a:lstStyle/>
                    <a:p>
                      <a:r>
                        <a:rPr lang="en-IN" sz="1600" dirty="0" smtClean="0">
                          <a:solidFill>
                            <a:srgbClr val="0089A4"/>
                          </a:solidFill>
                        </a:rPr>
                        <a:t>Name</a:t>
                      </a:r>
                      <a:endParaRPr lang="en-IN" sz="1600" dirty="0">
                        <a:solidFill>
                          <a:srgbClr val="0089A4"/>
                        </a:solidFill>
                      </a:endParaRPr>
                    </a:p>
                  </a:txBody>
                  <a:tcPr/>
                </a:tc>
                <a:tc>
                  <a:txBody>
                    <a:bodyPr/>
                    <a:lstStyle/>
                    <a:p>
                      <a:r>
                        <a:rPr lang="en-IN" sz="1600" dirty="0" smtClean="0">
                          <a:solidFill>
                            <a:srgbClr val="0089A4"/>
                          </a:solidFill>
                        </a:rPr>
                        <a:t>Ingredient</a:t>
                      </a:r>
                      <a:endParaRPr lang="en-IN" sz="1600" dirty="0">
                        <a:solidFill>
                          <a:srgbClr val="0089A4"/>
                        </a:solidFill>
                      </a:endParaRPr>
                    </a:p>
                  </a:txBody>
                  <a:tcPr/>
                </a:tc>
                <a:tc>
                  <a:txBody>
                    <a:bodyPr/>
                    <a:lstStyle/>
                    <a:p>
                      <a:r>
                        <a:rPr lang="en-IN" sz="1600" dirty="0" smtClean="0">
                          <a:solidFill>
                            <a:srgbClr val="0089A4"/>
                          </a:solidFill>
                        </a:rPr>
                        <a:t>Unit</a:t>
                      </a:r>
                      <a:endParaRPr lang="en-IN" sz="1600" dirty="0">
                        <a:solidFill>
                          <a:srgbClr val="0089A4"/>
                        </a:solidFill>
                      </a:endParaRPr>
                    </a:p>
                  </a:txBody>
                  <a:tcPr/>
                </a:tc>
              </a:tr>
              <a:tr h="370840">
                <a:tc>
                  <a:txBody>
                    <a:bodyPr/>
                    <a:lstStyle/>
                    <a:p>
                      <a:r>
                        <a:rPr lang="en-IN" sz="1600" dirty="0" smtClean="0"/>
                        <a:t>21</a:t>
                      </a:r>
                      <a:endParaRPr lang="en-IN" sz="1600" dirty="0"/>
                    </a:p>
                  </a:txBody>
                  <a:tcPr/>
                </a:tc>
                <a:tc>
                  <a:txBody>
                    <a:bodyPr/>
                    <a:lstStyle/>
                    <a:p>
                      <a:r>
                        <a:rPr lang="en-IN" sz="1600" dirty="0" smtClean="0"/>
                        <a:t>BRUFEN</a:t>
                      </a:r>
                      <a:endParaRPr lang="en-IN" sz="1600" dirty="0"/>
                    </a:p>
                  </a:txBody>
                  <a:tcPr/>
                </a:tc>
                <a:tc>
                  <a:txBody>
                    <a:bodyPr/>
                    <a:lstStyle/>
                    <a:p>
                      <a:r>
                        <a:rPr kumimoji="0" lang="en-IN" sz="1600" b="0" i="0" kern="1200" dirty="0" smtClean="0">
                          <a:solidFill>
                            <a:schemeClr val="tx1"/>
                          </a:solidFill>
                          <a:effectLst/>
                          <a:latin typeface="+mn-lt"/>
                          <a:ea typeface="+mn-ea"/>
                          <a:cs typeface="+mn-cs"/>
                        </a:rPr>
                        <a:t>IBUPROFEN</a:t>
                      </a:r>
                      <a:endParaRPr lang="en-IN" sz="1600" dirty="0"/>
                    </a:p>
                  </a:txBody>
                  <a:tcPr/>
                </a:tc>
                <a:tc>
                  <a:txBody>
                    <a:bodyPr/>
                    <a:lstStyle/>
                    <a:p>
                      <a:r>
                        <a:rPr lang="en-IN" sz="1600" dirty="0" smtClean="0"/>
                        <a:t>0.10mg</a:t>
                      </a:r>
                      <a:endParaRPr lang="en-IN" sz="1600" dirty="0"/>
                    </a:p>
                  </a:txBody>
                  <a:tcPr/>
                </a:tc>
              </a:tr>
              <a:tr h="370840">
                <a:tc>
                  <a:txBody>
                    <a:bodyPr/>
                    <a:lstStyle/>
                    <a:p>
                      <a:r>
                        <a:rPr lang="en-IN" sz="1600" dirty="0" smtClean="0"/>
                        <a:t>22</a:t>
                      </a:r>
                      <a:endParaRPr lang="en-IN" sz="1600" dirty="0"/>
                    </a:p>
                  </a:txBody>
                  <a:tcPr/>
                </a:tc>
                <a:tc>
                  <a:txBody>
                    <a:bodyPr/>
                    <a:lstStyle/>
                    <a:p>
                      <a:r>
                        <a:rPr lang="en-IN" sz="1600" dirty="0" smtClean="0"/>
                        <a:t>CPM</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CHLORPHENAMINE</a:t>
                      </a:r>
                      <a:endParaRPr lang="en-IN" sz="1600" b="0" dirty="0" smtClean="0"/>
                    </a:p>
                  </a:txBody>
                  <a:tcPr/>
                </a:tc>
                <a:tc>
                  <a:txBody>
                    <a:bodyPr/>
                    <a:lstStyle/>
                    <a:p>
                      <a:r>
                        <a:rPr lang="en-IN" sz="1600" b="0" dirty="0" smtClean="0"/>
                        <a:t>0.25mg</a:t>
                      </a:r>
                      <a:endParaRPr lang="en-IN" sz="1600" b="0" dirty="0"/>
                    </a:p>
                  </a:txBody>
                  <a:tcPr/>
                </a:tc>
              </a:tr>
              <a:tr h="370840">
                <a:tc>
                  <a:txBody>
                    <a:bodyPr/>
                    <a:lstStyle/>
                    <a:p>
                      <a:r>
                        <a:rPr kumimoji="0" lang="en-IN" sz="1600" b="0" i="0" kern="1200" dirty="0" smtClean="0">
                          <a:solidFill>
                            <a:schemeClr val="tx1"/>
                          </a:solidFill>
                          <a:effectLst/>
                          <a:latin typeface="+mn-lt"/>
                          <a:ea typeface="+mn-ea"/>
                          <a:cs typeface="+mn-cs"/>
                        </a:rPr>
                        <a:t>23</a:t>
                      </a:r>
                      <a:endParaRPr kumimoji="0" lang="en-IN" sz="1600" b="0" i="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smtClean="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mn-lt"/>
                          <a:ea typeface="+mn-ea"/>
                          <a:cs typeface="+mn-cs"/>
                        </a:rPr>
                        <a:t>DICLOFENAC</a:t>
                      </a:r>
                    </a:p>
                  </a:txBody>
                  <a:tcPr/>
                </a:tc>
                <a:tc>
                  <a:txBody>
                    <a:bodyPr/>
                    <a:lstStyle/>
                    <a:p>
                      <a:r>
                        <a:rPr kumimoji="0" lang="en-IN" sz="1600" b="0" i="0" kern="1200" dirty="0" smtClean="0">
                          <a:solidFill>
                            <a:schemeClr val="tx1"/>
                          </a:solidFill>
                          <a:effectLst/>
                          <a:latin typeface="+mn-lt"/>
                          <a:ea typeface="+mn-ea"/>
                          <a:cs typeface="+mn-cs"/>
                        </a:rPr>
                        <a:t>0.09mg</a:t>
                      </a:r>
                      <a:endParaRPr kumimoji="0" lang="en-IN" sz="1600" b="0" i="0" kern="1200" dirty="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xmlns="" val="250874392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IMP</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45976" y="849264"/>
            <a:ext cx="8845624" cy="369332"/>
          </a:xfrm>
          <a:prstGeom prst="rect">
            <a:avLst/>
          </a:prstGeom>
        </p:spPr>
        <p:txBody>
          <a:bodyPr wrap="square">
            <a:spAutoFit/>
          </a:bodyPr>
          <a:lstStyle/>
          <a:p>
            <a:r>
              <a:rPr lang="en-IN" dirty="0" smtClean="0">
                <a:solidFill>
                  <a:srgbClr val="222222"/>
                </a:solidFill>
                <a:latin typeface="Verdana" panose="020B0604030504040204" pitchFamily="34" charset="0"/>
              </a:rPr>
              <a:t>1. Think </a:t>
            </a:r>
            <a:r>
              <a:rPr lang="en-IN" dirty="0">
                <a:solidFill>
                  <a:srgbClr val="222222"/>
                </a:solidFill>
                <a:latin typeface="Verdana" panose="020B0604030504040204" pitchFamily="34" charset="0"/>
              </a:rPr>
              <a:t>about how multiplication can be done without actually </a:t>
            </a:r>
            <a:r>
              <a:rPr lang="en-IN" dirty="0" smtClean="0">
                <a:solidFill>
                  <a:srgbClr val="222222"/>
                </a:solidFill>
                <a:latin typeface="Verdana" panose="020B0604030504040204" pitchFamily="34" charset="0"/>
              </a:rPr>
              <a:t>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smtClean="0">
                <a:solidFill>
                  <a:srgbClr val="222222"/>
                </a:solidFill>
                <a:latin typeface="Verdana" panose="020B0604030504040204" pitchFamily="34" charset="0"/>
              </a:rPr>
              <a:t>2. Square</a:t>
            </a:r>
            <a:endParaRPr lang="en-IN" dirty="0">
              <a:solidFill>
                <a:srgbClr val="222222"/>
              </a:solidFill>
              <a:latin typeface="Verdana" panose="020B0604030504040204" pitchFamily="34" charset="0"/>
            </a:endParaRP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xmlns="" val="339132311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gridCol w="670111"/>
                <a:gridCol w="815788"/>
              </a:tblGrid>
              <a:tr h="370840">
                <a:tc>
                  <a:txBody>
                    <a:bodyPr/>
                    <a:lstStyle/>
                    <a:p>
                      <a:r>
                        <a:rPr lang="en-US" dirty="0" smtClean="0"/>
                        <a:t>65</a:t>
                      </a:r>
                      <a:endParaRPr lang="en-US" dirty="0"/>
                    </a:p>
                  </a:txBody>
                  <a:tcPr/>
                </a:tc>
                <a:tc>
                  <a:txBody>
                    <a:bodyPr/>
                    <a:lstStyle/>
                    <a:p>
                      <a:r>
                        <a:rPr lang="en-US" dirty="0" smtClean="0"/>
                        <a:t>a</a:t>
                      </a:r>
                      <a:endParaRPr lang="en-US" dirty="0"/>
                    </a:p>
                  </a:txBody>
                  <a:tcPr/>
                </a:tc>
                <a:tc>
                  <a:txBody>
                    <a:bodyPr/>
                    <a:lstStyle/>
                    <a:p>
                      <a:r>
                        <a:rPr lang="en-US"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smtClean="0"/>
              <a:t>Input a = 10, find ascii of a variable and store in 65 array</a:t>
            </a:r>
            <a:endParaRPr lang="en-US" dirty="0"/>
          </a:p>
        </p:txBody>
      </p:sp>
      <p:sp>
        <p:nvSpPr>
          <p:cNvPr id="4" name="Rectangle 3"/>
          <p:cNvSpPr/>
          <p:nvPr/>
        </p:nvSpPr>
        <p:spPr>
          <a:xfrm>
            <a:off x="428596" y="4857760"/>
            <a:ext cx="4060727" cy="369332"/>
          </a:xfrm>
          <a:prstGeom prst="rect">
            <a:avLst/>
          </a:prstGeom>
        </p:spPr>
        <p:txBody>
          <a:bodyPr wrap="none">
            <a:spAutoFit/>
          </a:bodyPr>
          <a:lstStyle/>
          <a:p>
            <a:r>
              <a:rPr lang="en-US" dirty="0" smtClean="0"/>
              <a:t>\connect --</a:t>
            </a:r>
            <a:r>
              <a:rPr lang="en-US" dirty="0" err="1" smtClean="0"/>
              <a:t>mysql</a:t>
            </a:r>
            <a:r>
              <a:rPr lang="en-US" dirty="0" smtClean="0"/>
              <a:t> root@localhost:3306</a:t>
            </a:r>
            <a:endParaRPr lang="en-US" dirty="0"/>
          </a:p>
        </p:txBody>
      </p:sp>
    </p:spTree>
    <p:extLst>
      <p:ext uri="{BB962C8B-B14F-4D97-AF65-F5344CB8AC3E}">
        <p14:creationId xmlns:p14="http://schemas.microsoft.com/office/powerpoint/2010/main" xmlns="" val="2262634000"/>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smtClean="0"/>
              <a:t>insert into </a:t>
            </a:r>
            <a:r>
              <a:rPr lang="en-US" dirty="0" err="1" smtClean="0"/>
              <a:t>xmltest</a:t>
            </a:r>
            <a:r>
              <a:rPr lang="en-US" dirty="0" smtClean="0"/>
              <a:t> values ("&lt;Students&gt;</a:t>
            </a:r>
          </a:p>
          <a:p>
            <a:r>
              <a:rPr lang="en-US" dirty="0" smtClean="0"/>
              <a:t>      &lt;student1&gt;</a:t>
            </a:r>
          </a:p>
          <a:p>
            <a:r>
              <a:rPr lang="en-US" dirty="0" smtClean="0"/>
              <a:t>	&lt;RollNumber&gt;1&lt;/RollNumber&gt;</a:t>
            </a:r>
          </a:p>
          <a:p>
            <a:r>
              <a:rPr lang="en-US" dirty="0" smtClean="0"/>
              <a:t>        &lt;Name&gt; Saleel &lt;/Name&gt;</a:t>
            </a:r>
          </a:p>
          <a:p>
            <a:r>
              <a:rPr lang="en-US" dirty="0" smtClean="0"/>
              <a:t>      &lt;/student1&gt;</a:t>
            </a:r>
          </a:p>
          <a:p>
            <a:r>
              <a:rPr lang="en-US" dirty="0" smtClean="0"/>
              <a:t>     </a:t>
            </a:r>
          </a:p>
          <a:p>
            <a:r>
              <a:rPr lang="en-US" dirty="0" smtClean="0"/>
              <a:t>      &lt;student2&gt;</a:t>
            </a:r>
          </a:p>
          <a:p>
            <a:r>
              <a:rPr lang="en-US" dirty="0" smtClean="0"/>
              <a:t>	&lt;RollNumber&gt; 2 &lt;/RollNumber&gt;</a:t>
            </a:r>
          </a:p>
          <a:p>
            <a:r>
              <a:rPr lang="en-US" dirty="0" smtClean="0"/>
              <a:t>        &lt;Name&gt; Vrushali &lt;/Name&gt;</a:t>
            </a:r>
          </a:p>
          <a:p>
            <a:r>
              <a:rPr lang="en-US" dirty="0" smtClean="0"/>
              <a:t>      &lt;/student2&gt;</a:t>
            </a:r>
          </a:p>
          <a:p>
            <a:r>
              <a:rPr lang="en-US" dirty="0" smtClean="0"/>
              <a:t>     </a:t>
            </a:r>
          </a:p>
          <a:p>
            <a:r>
              <a:rPr lang="en-US" dirty="0" smtClean="0"/>
              <a:t>      &lt;student3&gt;</a:t>
            </a:r>
          </a:p>
          <a:p>
            <a:r>
              <a:rPr lang="en-US" dirty="0" smtClean="0"/>
              <a:t>	&lt;RollNumber&gt; 3 &lt;/RollNumber&gt;</a:t>
            </a:r>
          </a:p>
          <a:p>
            <a:r>
              <a:rPr lang="en-US" dirty="0" smtClean="0"/>
              <a:t>        &lt;Name&gt; Sharmin &lt;/Name&gt;</a:t>
            </a:r>
          </a:p>
          <a:p>
            <a:r>
              <a:rPr lang="en-US" dirty="0" smtClean="0"/>
              <a:t>      &lt;/student3&gt;</a:t>
            </a:r>
          </a:p>
          <a:p>
            <a:r>
              <a:rPr lang="en-US" dirty="0" smtClean="0"/>
              <a:t>      </a:t>
            </a:r>
          </a:p>
          <a:p>
            <a:r>
              <a:rPr lang="en-US" dirty="0" smtClean="0"/>
              <a:t>      &lt;student4&gt;</a:t>
            </a:r>
          </a:p>
          <a:p>
            <a:r>
              <a:rPr lang="en-US" dirty="0" smtClean="0"/>
              <a:t>	&lt;RollNumber&gt; 4 &lt;/RollNumber&gt;</a:t>
            </a:r>
          </a:p>
          <a:p>
            <a:r>
              <a:rPr lang="en-US" dirty="0" smtClean="0"/>
              <a:t>        &lt;Name&gt; Ruhan &lt;/Name&gt;</a:t>
            </a:r>
          </a:p>
          <a:p>
            <a:r>
              <a:rPr lang="en-US" dirty="0" smtClean="0"/>
              <a:t>      &lt;/student4&gt;</a:t>
            </a:r>
          </a:p>
          <a:p>
            <a:endParaRPr lang="en-US" dirty="0" smtClean="0"/>
          </a:p>
          <a:p>
            <a:r>
              <a:rPr lang="en-US" dirty="0" smtClean="0"/>
              <a:t>&lt;/Students&gt;");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Binary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a:t>
            </a:r>
            <a:r>
              <a:rPr lang="en-IN" dirty="0" smtClean="0">
                <a:latin typeface="Arial" panose="020B0604020202020204" pitchFamily="34" charset="0"/>
                <a:cs typeface="Arial" panose="020B0604020202020204" pitchFamily="34" charset="0"/>
              </a:rPr>
              <a:t>relationship.</a:t>
            </a:r>
            <a:endParaRPr lang="en-IN" dirty="0">
              <a:latin typeface="Arial" panose="020B0604020202020204" pitchFamily="34" charset="0"/>
              <a:cs typeface="Arial" panose="020B0604020202020204" pitchFamily="34" charset="0"/>
            </a:endParaRP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450270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Unary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6746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Relationships - Ternary</a:t>
            </a:r>
            <a:endParaRPr lang="en-US" sz="4000" b="1" i="1" dirty="0">
              <a:solidFill>
                <a:srgbClr val="FFFF00"/>
              </a:solidFill>
              <a:latin typeface="Arial" pitchFamily="34" charset="0"/>
              <a:cs typeface="Arial" pitchFamily="34" charset="0"/>
            </a:endParaRPr>
          </a:p>
        </p:txBody>
      </p:sp>
      <p:sp>
        <p:nvSpPr>
          <p:cNvPr id="3" name="Rectangle 2"/>
          <p:cNvSpPr/>
          <p:nvPr/>
        </p:nvSpPr>
        <p:spPr>
          <a:xfrm>
            <a:off x="163286" y="2133600"/>
            <a:ext cx="8599714" cy="400110"/>
          </a:xfrm>
          <a:prstGeom prst="rect">
            <a:avLst/>
          </a:prstGeom>
        </p:spPr>
        <p:txBody>
          <a:bodyPr wrap="square">
            <a:spAutoFit/>
          </a:bodyPr>
          <a:lstStyle/>
          <a:p>
            <a:r>
              <a:rPr lang="en-IN" dirty="0" smtClean="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a:t>
            </a:r>
            <a:r>
              <a:rPr lang="en-IN" sz="2400" b="1" dirty="0" smtClean="0">
                <a:latin typeface="Arial" panose="020B0604020202020204" pitchFamily="34" charset="0"/>
                <a:cs typeface="Arial" panose="020B0604020202020204" pitchFamily="34" charset="0"/>
              </a:rPr>
              <a:t>Unary</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xmlns="" val="3830724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smtClean="0">
                <a:latin typeface="Arial" pitchFamily="34" charset="0"/>
                <a:cs typeface="Arial" pitchFamily="34" charset="0"/>
              </a:rPr>
              <a:t>one-to-one (1:1)</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one-to-many (1:M)</a:t>
            </a:r>
          </a:p>
          <a:p>
            <a:pPr marL="514350" indent="-514350">
              <a:buFont typeface="+mj-lt"/>
              <a:buAutoNum type="arabicPeriod"/>
            </a:pPr>
            <a:endParaRPr lang="en-US" sz="2800" dirty="0" smtClean="0">
              <a:latin typeface="Arial" pitchFamily="34" charset="0"/>
              <a:cs typeface="Arial" pitchFamily="34" charset="0"/>
            </a:endParaRPr>
          </a:p>
          <a:p>
            <a:pPr marL="514350" indent="-514350">
              <a:buFont typeface="+mj-lt"/>
              <a:buAutoNum type="arabicPeriod"/>
            </a:pPr>
            <a:r>
              <a:rPr lang="en-US" sz="2800" dirty="0" smtClean="0">
                <a:latin typeface="Arial" pitchFamily="34" charset="0"/>
                <a:cs typeface="Arial" pitchFamily="34" charset="0"/>
              </a:rPr>
              <a:t>many-to-many (M:N)</a:t>
            </a:r>
            <a:endParaRPr lang="en-US" sz="2800"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xmlns="" val="1671288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a:t>
            </a:r>
            <a:r>
              <a:rPr lang="en-US" sz="4000" b="1" i="1" dirty="0" smtClean="0">
                <a:solidFill>
                  <a:srgbClr val="FFFF00"/>
                </a:solidFill>
                <a:latin typeface="Arial" pitchFamily="34" charset="0"/>
                <a:cs typeface="Arial" pitchFamily="34" charset="0"/>
              </a:rPr>
              <a:t>ne to one Relationships</a:t>
            </a:r>
            <a:endParaRPr lang="en-US" sz="4000" b="1" i="1" dirty="0">
              <a:solidFill>
                <a:srgbClr val="FFFF00"/>
              </a:solidFill>
              <a:latin typeface="Arial" pitchFamily="34" charset="0"/>
              <a:cs typeface="Arial" pitchFamily="34" charset="0"/>
            </a:endParaRP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a:t>
            </a:r>
            <a:r>
              <a:rPr lang="en-IN" b="1" dirty="0" smtClean="0">
                <a:latin typeface="Calibri" panose="020F0502020204030204" pitchFamily="34" charset="0"/>
                <a:ea typeface="Calibri" panose="020F0502020204030204" pitchFamily="34" charset="0"/>
                <a:cs typeface="Calibri" panose="020F0502020204030204" pitchFamily="34" charset="0"/>
              </a:rPr>
              <a:t>(not null, unique, and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046909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one to many Relationships</a:t>
            </a:r>
            <a:endParaRPr lang="en-US" sz="4000" b="1" i="1" dirty="0">
              <a:solidFill>
                <a:srgbClr val="FFFF00"/>
              </a:solidFill>
              <a:latin typeface="Arial" pitchFamily="34" charset="0"/>
              <a:cs typeface="Arial" pitchFamily="34" charset="0"/>
            </a:endParaRP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smtClean="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27666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algn="l"/>
                      <a:r>
                        <a:rPr lang="en-IN" sz="1200" b="1" i="1" dirty="0" smtClean="0">
                          <a:latin typeface="Arial" panose="020B0604020202020204" pitchFamily="34" charset="0"/>
                          <a:cs typeface="Arial" panose="020B0604020202020204" pitchFamily="34" charset="0"/>
                          <a:hlinkClick r:id="rId9" action="ppaction://hlinksldjump"/>
                        </a:rPr>
                        <a:t>Commit and Rollback</a:t>
                      </a:r>
                      <a:endParaRPr lang="en-US" sz="1200" b="1" i="1" dirty="0" smtClean="0">
                        <a:latin typeface="Arial" pitchFamily="34" charset="0"/>
                        <a:cs typeface="Arial"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9661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t>
            </a:r>
            <a:r>
              <a:rPr lang="en-IN" sz="2400" dirty="0" smtClean="0">
                <a:latin typeface="Arial" panose="020B0604020202020204" pitchFamily="34" charset="0"/>
                <a:cs typeface="Arial" panose="020B0604020202020204" pitchFamily="34" charset="0"/>
              </a:rPr>
              <a:t>department may have </a:t>
            </a:r>
            <a:r>
              <a:rPr lang="en-IN" sz="2400" dirty="0">
                <a:latin typeface="Arial" panose="020B0604020202020204" pitchFamily="34" charset="0"/>
                <a:cs typeface="Arial" panose="020B0604020202020204" pitchFamily="34" charset="0"/>
              </a:rPr>
              <a:t>many </a:t>
            </a:r>
            <a:r>
              <a:rPr lang="en-IN" sz="2400" dirty="0" smtClean="0">
                <a:latin typeface="Arial" panose="020B0604020202020204" pitchFamily="34" charset="0"/>
                <a:cs typeface="Arial" panose="020B0604020202020204" pitchFamily="34" charset="0"/>
              </a:rPr>
              <a:t>employees, </a:t>
            </a:r>
            <a:r>
              <a:rPr lang="en-IN" sz="2400" dirty="0">
                <a:latin typeface="Arial" panose="020B0604020202020204" pitchFamily="34" charset="0"/>
                <a:cs typeface="Arial" panose="020B0604020202020204" pitchFamily="34" charset="0"/>
              </a:rPr>
              <a:t>but each </a:t>
            </a:r>
            <a:r>
              <a:rPr lang="en-IN" sz="2400" dirty="0" smtClean="0">
                <a:latin typeface="Arial" panose="020B0604020202020204" pitchFamily="34" charset="0"/>
                <a:cs typeface="Arial" panose="020B0604020202020204" pitchFamily="34" charset="0"/>
              </a:rPr>
              <a:t>employee </a:t>
            </a:r>
            <a:r>
              <a:rPr lang="en-IN" sz="2400" dirty="0">
                <a:latin typeface="Arial" panose="020B0604020202020204" pitchFamily="34" charset="0"/>
                <a:cs typeface="Arial" panose="020B0604020202020204" pitchFamily="34" charset="0"/>
              </a:rPr>
              <a:t>can </a:t>
            </a:r>
            <a:r>
              <a:rPr lang="en-IN" sz="2400" smtClean="0">
                <a:latin typeface="Arial" panose="020B0604020202020204" pitchFamily="34" charset="0"/>
                <a:cs typeface="Arial" panose="020B0604020202020204" pitchFamily="34" charset="0"/>
              </a:rPr>
              <a:t>work only in </a:t>
            </a:r>
            <a:r>
              <a:rPr lang="en-IN" sz="2400" dirty="0" smtClean="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one Relationships</a:t>
            </a:r>
            <a:endParaRPr lang="en-US" sz="4000" b="1" i="1" dirty="0">
              <a:solidFill>
                <a:srgbClr val="FFFF00"/>
              </a:solidFill>
              <a:latin typeface="Arial" pitchFamily="34" charset="0"/>
              <a:cs typeface="Arial" pitchFamily="34" charset="0"/>
            </a:endParaRP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4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many to many Relationships</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1033695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a:t>
            </a:r>
            <a:r>
              <a:rPr lang="en-IN" sz="2000" dirty="0" smtClean="0">
                <a:latin typeface="Arial" panose="020B0604020202020204" pitchFamily="34" charset="0"/>
                <a:cs typeface="Arial" panose="020B0604020202020204" pitchFamily="34" charset="0"/>
              </a:rPr>
              <a:t>may </a:t>
            </a:r>
            <a:r>
              <a:rPr lang="en-IN" sz="2000" dirty="0">
                <a:latin typeface="Arial" panose="020B0604020202020204" pitchFamily="34" charset="0"/>
                <a:cs typeface="Arial" panose="020B0604020202020204" pitchFamily="34" charset="0"/>
              </a:rPr>
              <a:t>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a:t>
            </a:r>
            <a:r>
              <a:rPr lang="en-IN" sz="2000" dirty="0" smtClean="0">
                <a:latin typeface="Arial" panose="020B0604020202020204" pitchFamily="34" charset="0"/>
                <a:cs typeface="Arial" panose="020B0604020202020204" pitchFamily="34" charset="0"/>
              </a:rPr>
              <a:t>is </a:t>
            </a:r>
            <a:r>
              <a:rPr lang="en-IN" sz="2000" dirty="0">
                <a:latin typeface="Arial" panose="020B0604020202020204" pitchFamily="34" charset="0"/>
                <a:cs typeface="Arial" panose="020B0604020202020204" pitchFamily="34" charset="0"/>
              </a:rPr>
              <a:t>involved in the relationship, e.g., each student must be guided by a professor (there are no students who are not guided by any </a:t>
            </a:r>
            <a:r>
              <a:rPr lang="en-IN" sz="2000" dirty="0" smtClean="0">
                <a:latin typeface="Arial" panose="020B0604020202020204" pitchFamily="34" charset="0"/>
                <a:cs typeface="Arial" panose="020B0604020202020204" pitchFamily="34" charset="0"/>
              </a:rPr>
              <a:t>professor. This </a:t>
            </a:r>
            <a:r>
              <a:rPr lang="en-IN" sz="2000" dirty="0">
                <a:latin typeface="Arial" panose="020B0604020202020204" pitchFamily="34" charset="0"/>
                <a:cs typeface="Arial" panose="020B0604020202020204" pitchFamily="34" charset="0"/>
              </a:rPr>
              <a:t>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t>
            </a:r>
            <a:r>
              <a:rPr lang="en-IN" sz="2000" dirty="0" smtClean="0">
                <a:latin typeface="Arial" panose="020B0604020202020204" pitchFamily="34" charset="0"/>
                <a:cs typeface="Arial" panose="020B0604020202020204" pitchFamily="34" charset="0"/>
              </a:rPr>
              <a:t>are </a:t>
            </a:r>
            <a:r>
              <a:rPr lang="en-IN" sz="2000" dirty="0">
                <a:latin typeface="Arial" panose="020B0604020202020204" pitchFamily="34" charset="0"/>
                <a:cs typeface="Arial" panose="020B0604020202020204" pitchFamily="34" charset="0"/>
              </a:rPr>
              <a:t>involved in the relationship, e.g., not every professor guides a student (there are professors who don’t). </a:t>
            </a:r>
            <a:r>
              <a:rPr lang="en-IN" sz="2000" dirty="0" smtClean="0">
                <a:latin typeface="Arial" panose="020B0604020202020204" pitchFamily="34" charset="0"/>
                <a:cs typeface="Arial" panose="020B0604020202020204" pitchFamily="34" charset="0"/>
              </a:rPr>
              <a:t>A </a:t>
            </a:r>
            <a:r>
              <a:rPr lang="en-IN" sz="2000" dirty="0">
                <a:latin typeface="Arial" panose="020B0604020202020204" pitchFamily="34" charset="0"/>
                <a:cs typeface="Arial" panose="020B0604020202020204" pitchFamily="34" charset="0"/>
              </a:rPr>
              <a:t>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72641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a:t>
            </a:r>
            <a:r>
              <a:rPr lang="en-US" sz="4800" dirty="0" smtClean="0">
                <a:solidFill>
                  <a:srgbClr val="DC525C"/>
                </a:solidFill>
                <a:latin typeface="Segoe UI Light" panose="020B0502040204020203" pitchFamily="34" charset="0"/>
                <a:cs typeface="Segoe UI Light" panose="020B0502040204020203" pitchFamily="34" charset="0"/>
              </a:rPr>
              <a:t> is Schema?</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1661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What is Schema?</a:t>
            </a:r>
            <a:endParaRPr lang="en-US" sz="40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xmlns="" val="23182746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smtClean="0">
                <a:solidFill>
                  <a:srgbClr val="006C86"/>
                </a:solidFill>
              </a:rPr>
              <a:t>Data modeling is the process of creating a data model for the data to be stored in a Database. This data model is a conceptual representation of</a:t>
            </a:r>
          </a:p>
          <a:p>
            <a:endParaRPr lang="en-US" sz="2000" dirty="0" smtClean="0">
              <a:solidFill>
                <a:srgbClr val="006C86"/>
              </a:solidFill>
            </a:endParaRPr>
          </a:p>
          <a:p>
            <a:pPr>
              <a:lnSpc>
                <a:spcPct val="150000"/>
              </a:lnSpc>
              <a:buFont typeface="Arial" pitchFamily="34" charset="0"/>
              <a:buChar char="•"/>
            </a:pPr>
            <a:r>
              <a:rPr lang="en-US" sz="2000" dirty="0" smtClean="0">
                <a:solidFill>
                  <a:srgbClr val="006C86"/>
                </a:solidFill>
              </a:rPr>
              <a:t>Data objects</a:t>
            </a:r>
          </a:p>
          <a:p>
            <a:pPr>
              <a:lnSpc>
                <a:spcPct val="150000"/>
              </a:lnSpc>
              <a:buFont typeface="Arial" pitchFamily="34" charset="0"/>
              <a:buChar char="•"/>
            </a:pPr>
            <a:r>
              <a:rPr lang="en-US" sz="2000" dirty="0" smtClean="0">
                <a:solidFill>
                  <a:srgbClr val="006C86"/>
                </a:solidFill>
              </a:rPr>
              <a:t>The associations between different data objects</a:t>
            </a:r>
          </a:p>
          <a:p>
            <a:pPr>
              <a:lnSpc>
                <a:spcPct val="150000"/>
              </a:lnSpc>
              <a:buFont typeface="Arial" pitchFamily="34" charset="0"/>
              <a:buChar char="•"/>
            </a:pPr>
            <a:r>
              <a:rPr lang="en-US" sz="2000" dirty="0" smtClean="0">
                <a:solidFill>
                  <a:srgbClr val="006C86"/>
                </a:solidFill>
              </a:rPr>
              <a:t>The rules.</a:t>
            </a:r>
            <a:endParaRPr lang="en-US" sz="2000" dirty="0">
              <a:solidFill>
                <a:srgbClr val="006C86"/>
              </a:solidFill>
            </a:endParaRPr>
          </a:p>
        </p:txBody>
      </p:sp>
    </p:spTree>
    <p:extLst>
      <p:ext uri="{BB962C8B-B14F-4D97-AF65-F5344CB8AC3E}">
        <p14:creationId xmlns:p14="http://schemas.microsoft.com/office/powerpoint/2010/main" xmlns="" val="121386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smtClean="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a:t>
            </a:r>
            <a:r>
              <a:rPr lang="en-IN" sz="2400" dirty="0" smtClean="0">
                <a:solidFill>
                  <a:srgbClr val="404040"/>
                </a:solidFill>
                <a:latin typeface="Arial" pitchFamily="34" charset="0"/>
                <a:ea typeface="Arial Unicode MS" pitchFamily="34" charset="-128"/>
                <a:cs typeface="Arial" pitchFamily="34" charset="0"/>
              </a:rPr>
              <a:t>systems </a:t>
            </a:r>
            <a:r>
              <a:rPr lang="en-IN" sz="2400" dirty="0">
                <a:solidFill>
                  <a:srgbClr val="404040"/>
                </a:solidFill>
                <a:latin typeface="Arial" pitchFamily="34" charset="0"/>
                <a:ea typeface="Arial Unicode MS" pitchFamily="34" charset="-128"/>
                <a:cs typeface="Arial" pitchFamily="34" charset="0"/>
              </a:rPr>
              <a:t>in organizations</a:t>
            </a:r>
            <a:r>
              <a:rPr lang="en-IN" sz="2400" dirty="0" smtClean="0">
                <a:solidFill>
                  <a:srgbClr val="404040"/>
                </a:solidFill>
                <a:latin typeface="Arial" pitchFamily="34" charset="0"/>
                <a:ea typeface="Arial Unicode MS" pitchFamily="34" charset="-128"/>
                <a:cs typeface="Arial" pitchFamily="34" charset="0"/>
              </a:rPr>
              <a:t>.</a:t>
            </a:r>
            <a:endParaRPr kumimoji="0" lang="en-US" sz="1600" b="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smtClean="0">
                <a:latin typeface="Arial" pitchFamily="34" charset="0"/>
                <a:cs typeface="Arial" pitchFamily="34" charset="0"/>
              </a:rPr>
              <a:t> involves a progression from conceptual model to logical model to physical </a:t>
            </a:r>
            <a:r>
              <a:rPr lang="en-US" sz="2400" b="1" dirty="0" smtClean="0">
                <a:latin typeface="Arial" pitchFamily="34" charset="0"/>
                <a:cs typeface="Arial" pitchFamily="34" charset="0"/>
              </a:rPr>
              <a:t>object</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smtClean="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a:t>
            </a:r>
            <a:r>
              <a:rPr lang="en-US" sz="4000" b="1" i="1" dirty="0" smtClean="0">
                <a:solidFill>
                  <a:srgbClr val="FFFF00"/>
                </a:solidFill>
                <a:latin typeface="Arial" pitchFamily="34" charset="0"/>
                <a:cs typeface="Arial" pitchFamily="34" charset="0"/>
              </a:rPr>
              <a:t>Model </a:t>
            </a:r>
            <a:r>
              <a:rPr lang="en-US" sz="4000" b="1" i="1" dirty="0">
                <a:solidFill>
                  <a:srgbClr val="FFFF00"/>
                </a:solidFill>
                <a:latin typeface="Arial" pitchFamily="34" charset="0"/>
                <a:cs typeface="Arial" pitchFamily="34" charset="0"/>
              </a:rPr>
              <a:t>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Includes all entities and relationships among them.</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All </a:t>
            </a:r>
            <a:r>
              <a:rPr lang="en-US" sz="2000" dirty="0">
                <a:solidFill>
                  <a:srgbClr val="000000"/>
                </a:solidFill>
                <a:latin typeface="Arial" pitchFamily="34" charset="0"/>
                <a:ea typeface="Times New Roman" pitchFamily="18" charset="0"/>
                <a:cs typeface="Arial" pitchFamily="34" charset="0"/>
              </a:rPr>
              <a:t>attributes for each entity are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The </a:t>
            </a:r>
            <a:r>
              <a:rPr lang="en-US" sz="2000" dirty="0">
                <a:solidFill>
                  <a:srgbClr val="000000"/>
                </a:solidFill>
                <a:latin typeface="Arial" pitchFamily="34" charset="0"/>
                <a:ea typeface="Times New Roman" pitchFamily="18" charset="0"/>
                <a:cs typeface="Arial" pitchFamily="34" charset="0"/>
              </a:rPr>
              <a:t>primary key for each entity is specified.</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Foreign </a:t>
            </a:r>
            <a:r>
              <a:rPr lang="en-US" sz="2000" dirty="0">
                <a:solidFill>
                  <a:srgbClr val="000000"/>
                </a:solidFill>
                <a:latin typeface="Arial" pitchFamily="34" charset="0"/>
                <a:ea typeface="Times New Roman" pitchFamily="18" charset="0"/>
                <a:cs typeface="Arial" pitchFamily="34" charset="0"/>
              </a:rPr>
              <a:t>keys  are specified.</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r>
                        <a:rPr kumimoji="0" lang="en-US" sz="1200" b="1" i="1" kern="1200" dirty="0" smtClean="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xmlns="" val="284016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a:t>
            </a:r>
            <a:r>
              <a:rPr lang="en-US" sz="4000" b="1" i="1" dirty="0" smtClean="0">
                <a:solidFill>
                  <a:srgbClr val="FFFF00"/>
                </a:solidFill>
                <a:latin typeface="Arial" pitchFamily="34" charset="0"/>
                <a:cs typeface="Arial" pitchFamily="34" charset="0"/>
              </a:rPr>
              <a:t> Model </a:t>
            </a:r>
            <a:r>
              <a:rPr lang="en-US" sz="4000" b="1" i="1" dirty="0">
                <a:solidFill>
                  <a:srgbClr val="FFFF00"/>
                </a:solidFill>
                <a:latin typeface="Arial" pitchFamily="34" charset="0"/>
                <a:cs typeface="Arial" pitchFamily="34" charset="0"/>
              </a:rPr>
              <a:t>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smtClean="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a:t>
            </a:r>
            <a:r>
              <a:rPr lang="en-US" sz="2000" dirty="0">
                <a:solidFill>
                  <a:srgbClr val="000000"/>
                </a:solidFill>
                <a:latin typeface="Arial" pitchFamily="34" charset="0"/>
                <a:ea typeface="Times New Roman" pitchFamily="18" charset="0"/>
                <a:cs typeface="Arial" pitchFamily="34" charset="0"/>
              </a:rPr>
              <a:t>Convert entities into tables.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relationships into foreign keys.</a:t>
            </a:r>
          </a:p>
          <a:p>
            <a:pPr lvl="0" eaLnBrk="0" fontAlgn="base" hangingPunct="0">
              <a:spcBef>
                <a:spcPct val="0"/>
              </a:spcBef>
              <a:spcAft>
                <a:spcPct val="0"/>
              </a:spcAft>
              <a:buFont typeface="Arial" pitchFamily="34" charset="0"/>
              <a:buChar char="•"/>
            </a:pPr>
            <a:r>
              <a:rPr lang="en-US" sz="2000" dirty="0" smtClean="0">
                <a:solidFill>
                  <a:srgbClr val="000000"/>
                </a:solidFill>
                <a:latin typeface="Arial" pitchFamily="34" charset="0"/>
                <a:ea typeface="Times New Roman" pitchFamily="18" charset="0"/>
                <a:cs typeface="Arial" pitchFamily="34" charset="0"/>
              </a:rPr>
              <a:t> Convert </a:t>
            </a:r>
            <a:r>
              <a:rPr lang="en-US" sz="2000" dirty="0">
                <a:solidFill>
                  <a:srgbClr val="000000"/>
                </a:solidFill>
                <a:latin typeface="Arial" pitchFamily="34" charset="0"/>
                <a:ea typeface="Times New Roman" pitchFamily="18" charset="0"/>
                <a:cs typeface="Arial" pitchFamily="34" charset="0"/>
              </a:rPr>
              <a:t>attributes into columns.</a:t>
            </a:r>
            <a:endParaRPr lang="en-US" sz="2000" dirty="0" smtClean="0">
              <a:solidFill>
                <a:srgbClr val="000000"/>
              </a:solidFill>
              <a:latin typeface="Arial" pitchFamily="34" charset="0"/>
              <a:ea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gridCol w="1905000"/>
                <a:gridCol w="1981200"/>
                <a:gridCol w="1905002"/>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smtClean="0">
                <a:solidFill>
                  <a:srgbClr val="FFFF00"/>
                </a:solidFill>
                <a:latin typeface="Arial" pitchFamily="34" charset="0"/>
                <a:cs typeface="Arial" pitchFamily="34" charset="0"/>
              </a:rPr>
              <a:t>Data Modeling</a:t>
            </a:r>
            <a:endParaRPr lang="en-US" sz="4000" b="1" i="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Relational Algebra</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r>
              <a:rPr lang="en-US" sz="2400" dirty="0" smtClean="0">
                <a:solidFill>
                  <a:srgbClr val="FF0000"/>
                </a:solidFill>
                <a:latin typeface="Verdana" panose="020B0604030504040204" pitchFamily="34" charset="0"/>
                <a:ea typeface="Verdana" panose="020B0604030504040204" pitchFamily="34" charset="0"/>
                <a:sym typeface="Symbol" panose="05050102010706020507" pitchFamily="18" charset="2"/>
              </a:rPr>
              <a: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smtClean="0">
                <a:solidFill>
                  <a:srgbClr val="006C86"/>
                </a:solidFill>
                <a:latin typeface="Open Sans"/>
              </a:rPr>
              <a:t>Branch { branch-ID, branch-name, branch-city, assets }</a:t>
            </a:r>
          </a:p>
          <a:p>
            <a:pPr>
              <a:buFont typeface="Monotype Sorts" pitchFamily="2" charset="2"/>
              <a:buNone/>
            </a:pPr>
            <a:r>
              <a:rPr lang="en-US" sz="2000" i="1" dirty="0" smtClean="0">
                <a:solidFill>
                  <a:srgbClr val="006C86"/>
                </a:solidFill>
                <a:latin typeface="Open Sans"/>
              </a:rPr>
              <a:t>Customer { customer-id, customer-name, customer-street, customer-only }</a:t>
            </a:r>
          </a:p>
          <a:p>
            <a:pPr>
              <a:buFont typeface="Monotype Sorts" pitchFamily="2" charset="2"/>
              <a:buNone/>
            </a:pPr>
            <a:r>
              <a:rPr lang="en-US" sz="2000" i="1" dirty="0" smtClean="0">
                <a:solidFill>
                  <a:srgbClr val="006C86"/>
                </a:solidFill>
                <a:latin typeface="Open Sans"/>
              </a:rPr>
              <a:t>Account { account-number, </a:t>
            </a:r>
            <a:r>
              <a:rPr lang="en-US" sz="2000" i="1" dirty="0">
                <a:solidFill>
                  <a:srgbClr val="006C86"/>
                </a:solidFill>
                <a:latin typeface="Open Sans"/>
              </a:rPr>
              <a:t>branch-ID</a:t>
            </a:r>
            <a:r>
              <a:rPr lang="en-US" sz="2000" i="1" dirty="0" smtClean="0">
                <a:solidFill>
                  <a:srgbClr val="006C86"/>
                </a:solidFill>
                <a:latin typeface="Open Sans"/>
              </a:rPr>
              <a:t>, balance }</a:t>
            </a:r>
          </a:p>
          <a:p>
            <a:pPr>
              <a:buFont typeface="Monotype Sorts" pitchFamily="2" charset="2"/>
              <a:buNone/>
            </a:pPr>
            <a:r>
              <a:rPr lang="en-US" sz="2000" i="1" dirty="0" smtClean="0">
                <a:solidFill>
                  <a:srgbClr val="006C86"/>
                </a:solidFill>
                <a:latin typeface="Open Sans"/>
              </a:rPr>
              <a:t>Loan { loan-number, </a:t>
            </a:r>
            <a:r>
              <a:rPr lang="en-US" sz="2000" i="1" dirty="0">
                <a:solidFill>
                  <a:srgbClr val="006C86"/>
                </a:solidFill>
                <a:latin typeface="Open Sans"/>
              </a:rPr>
              <a:t>branch-ID</a:t>
            </a:r>
            <a:r>
              <a:rPr lang="en-US" sz="2000" i="1" dirty="0" smtClean="0">
                <a:solidFill>
                  <a:srgbClr val="006C86"/>
                </a:solidFill>
                <a:latin typeface="Open Sans"/>
              </a:rPr>
              <a:t>, amount }</a:t>
            </a:r>
          </a:p>
          <a:p>
            <a:pPr>
              <a:buFont typeface="Monotype Sorts" pitchFamily="2" charset="2"/>
              <a:buNone/>
            </a:pPr>
            <a:r>
              <a:rPr lang="en-US" sz="2000" i="1" dirty="0" smtClean="0">
                <a:solidFill>
                  <a:srgbClr val="006C86"/>
                </a:solidFill>
                <a:latin typeface="Open Sans"/>
              </a:rPr>
              <a:t>Depositor { customer-id, account-number }</a:t>
            </a:r>
          </a:p>
          <a:p>
            <a:pPr>
              <a:buFont typeface="Monotype Sorts" pitchFamily="2" charset="2"/>
              <a:buNone/>
            </a:pPr>
            <a:r>
              <a:rPr lang="en-US" sz="2000" i="1" dirty="0" smtClean="0">
                <a:solidFill>
                  <a:srgbClr val="006C86"/>
                </a:solidFill>
                <a:latin typeface="Open Sans"/>
              </a:rPr>
              <a:t>Borrower { customer-id, loan-number }</a:t>
            </a:r>
          </a:p>
        </p:txBody>
      </p:sp>
    </p:spTree>
    <p:extLst>
      <p:ext uri="{BB962C8B-B14F-4D97-AF65-F5344CB8AC3E}">
        <p14:creationId xmlns:p14="http://schemas.microsoft.com/office/powerpoint/2010/main" xmlns="" val="39043295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smtClean="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smtClean="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smtClean="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smtClean="0">
                  <a:solidFill>
                    <a:schemeClr val="bg2">
                      <a:lumMod val="25000"/>
                    </a:schemeClr>
                  </a:solidFill>
                </a:rPr>
                <a:t>Union</a:t>
              </a:r>
            </a:p>
            <a:p>
              <a:pPr marL="342900" indent="-342900">
                <a:lnSpc>
                  <a:spcPct val="250000"/>
                </a:lnSpc>
                <a:buFont typeface="Arial" panose="020B0604020202020204" pitchFamily="34" charset="0"/>
                <a:buChar char="•"/>
              </a:pPr>
              <a:r>
                <a:rPr lang="en-IN" sz="2000" dirty="0" smtClean="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smtClean="0">
                  <a:solidFill>
                    <a:schemeClr val="bg2">
                      <a:lumMod val="25000"/>
                    </a:schemeClr>
                  </a:solidFill>
                </a:rPr>
                <a:t>Rename</a:t>
              </a:r>
              <a:endParaRPr lang="en-IN" sz="2000" dirty="0">
                <a:solidFill>
                  <a:schemeClr val="bg2">
                    <a:lumMod val="25000"/>
                  </a:schemeClr>
                </a:solidFill>
              </a:endParaRP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smtClean="0">
                  <a:solidFill>
                    <a:srgbClr val="121214"/>
                  </a:solidFill>
                  <a:latin typeface="Verdana" panose="020B0604030504040204" pitchFamily="34" charset="0"/>
                </a:rPr>
                <a:t>(−</a:t>
              </a:r>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a:t>
              </a:r>
              <a:r>
                <a:rPr lang="el-GR" sz="2400" dirty="0" smtClean="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xmlns="" val="33476875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smtClean="0">
                <a:solidFill>
                  <a:srgbClr val="006C86"/>
                </a:solidFill>
                <a:latin typeface="Verdana" panose="020B0604030504040204" pitchFamily="34" charset="0"/>
                <a:ea typeface="Verdana" panose="020B0604030504040204" pitchFamily="34" charset="0"/>
              </a:rPr>
              <a:t>σ</a:t>
            </a:r>
            <a:r>
              <a:rPr lang="en-IN" sz="2800" dirty="0" smtClean="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smtClean="0">
              <a:solidFill>
                <a:srgbClr val="006C86"/>
              </a:solidFill>
              <a:latin typeface="Verdana" panose="020B0604030504040204" pitchFamily="34" charset="0"/>
              <a:ea typeface="Verdana" panose="020B0604030504040204" pitchFamily="34" charset="0"/>
            </a:endParaRPr>
          </a:p>
          <a:p>
            <a:r>
              <a:rPr lang="en-IN" sz="4000" i="1" baseline="-25000" dirty="0" smtClean="0">
                <a:solidFill>
                  <a:srgbClr val="006C86"/>
                </a:solidFill>
                <a:latin typeface="Verdana" panose="020B0604030504040204" pitchFamily="34" charset="0"/>
                <a:ea typeface="Verdana" panose="020B0604030504040204" pitchFamily="34" charset="0"/>
              </a:rPr>
              <a:t>p </a:t>
            </a:r>
            <a:r>
              <a:rPr lang="en-IN" dirty="0" smtClean="0">
                <a:solidFill>
                  <a:srgbClr val="006C86"/>
                </a:solidFill>
                <a:latin typeface="Verdana" panose="020B0604030504040204" pitchFamily="34" charset="0"/>
                <a:ea typeface="Verdana" panose="020B0604030504040204" pitchFamily="34" charset="0"/>
              </a:rPr>
              <a:t>would </a:t>
            </a:r>
            <a:r>
              <a:rPr lang="en-IN" dirty="0">
                <a:solidFill>
                  <a:srgbClr val="006C86"/>
                </a:solidFill>
                <a:latin typeface="Verdana" panose="020B0604030504040204" pitchFamily="34" charset="0"/>
                <a:ea typeface="Verdana" panose="020B0604030504040204" pitchFamily="34" charset="0"/>
              </a:rPr>
              <a:t>represent the condition for selection</a:t>
            </a:r>
            <a:r>
              <a:rPr lang="en-IN" baseline="-25000" dirty="0" smtClean="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smtClean="0">
                <a:solidFill>
                  <a:srgbClr val="006C86"/>
                </a:solidFill>
                <a:latin typeface="Verdana" panose="020B0604030504040204" pitchFamily="34" charset="0"/>
                <a:ea typeface="Verdana" panose="020B0604030504040204" pitchFamily="34" charset="0"/>
              </a:rPr>
              <a:t>(</a:t>
            </a:r>
            <a:r>
              <a:rPr lang="en-IN" sz="2800" dirty="0">
                <a:solidFill>
                  <a:srgbClr val="006C86"/>
                </a:solidFill>
                <a:latin typeface="Verdana" panose="020B0604030504040204" pitchFamily="34" charset="0"/>
                <a:ea typeface="Verdana" panose="020B0604030504040204" pitchFamily="34" charset="0"/>
              </a:rPr>
              <a:t>r</a:t>
            </a:r>
            <a:r>
              <a:rPr lang="en-IN" sz="2800" dirty="0" smtClean="0">
                <a:solidFill>
                  <a:srgbClr val="006C86"/>
                </a:solidFill>
                <a:latin typeface="Verdana" panose="020B0604030504040204" pitchFamily="34" charset="0"/>
                <a:ea typeface="Verdana" panose="020B0604030504040204" pitchFamily="34" charset="0"/>
              </a:rPr>
              <a:t>)</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t>
            </a:r>
            <a:r>
              <a:rPr lang="en-IN" dirty="0" smtClean="0">
                <a:solidFill>
                  <a:srgbClr val="006C86"/>
                </a:solidFill>
                <a:latin typeface="Verdana" panose="020B0604030504040204" pitchFamily="34" charset="0"/>
                <a:ea typeface="Verdana" panose="020B0604030504040204" pitchFamily="34" charset="0"/>
              </a:rPr>
              <a:t>    a </a:t>
            </a:r>
            <a:r>
              <a:rPr lang="en-IN" dirty="0">
                <a:solidFill>
                  <a:srgbClr val="006C86"/>
                </a:solidFill>
                <a:latin typeface="Verdana" panose="020B0604030504040204" pitchFamily="34" charset="0"/>
                <a:ea typeface="Verdana" panose="020B0604030504040204" pitchFamily="34" charset="0"/>
              </a:rPr>
              <a:t>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6" name="Rectangle 15"/>
          <p:cNvSpPr/>
          <p:nvPr/>
        </p:nvSpPr>
        <p:spPr>
          <a:xfrm>
            <a:off x="228601" y="41148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a:t>
            </a:r>
            <a:r>
              <a:rPr lang="en-IN" dirty="0" smtClean="0">
                <a:solidFill>
                  <a:srgbClr val="333333"/>
                </a:solidFill>
                <a:latin typeface="verdana" panose="020B0604030504040204" pitchFamily="34" charset="0"/>
              </a:rPr>
              <a:t>whose </a:t>
            </a:r>
            <a:r>
              <a:rPr lang="en-IN" dirty="0">
                <a:solidFill>
                  <a:srgbClr val="333333"/>
                </a:solidFill>
                <a:latin typeface="verdana" panose="020B0604030504040204" pitchFamily="34" charset="0"/>
              </a:rPr>
              <a:t>employee number is 7, or those whose date of birth is </a:t>
            </a:r>
            <a:r>
              <a:rPr lang="en-IN" dirty="0" smtClean="0">
                <a:solidFill>
                  <a:srgbClr val="333333"/>
                </a:solidFill>
                <a:latin typeface="verdana" panose="020B0604030504040204" pitchFamily="34" charset="0"/>
              </a:rPr>
              <a:t>‘01-Jan-1980’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smtClean="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a:t>
            </a:r>
            <a:r>
              <a:rPr lang="en-IN" sz="2800" baseline="-25000" dirty="0" smtClean="0">
                <a:solidFill>
                  <a:srgbClr val="C00000"/>
                </a:solidFill>
                <a:latin typeface="verdana" panose="020B0604030504040204" pitchFamily="34" charset="0"/>
              </a:rPr>
              <a:t>&lt;=’01-Jan-1980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empno=7 </a:t>
            </a:r>
            <a:r>
              <a:rPr lang="en-US" sz="3200" b="1" baseline="-25000" dirty="0" smtClean="0">
                <a:solidFill>
                  <a:srgbClr val="C00000"/>
                </a:solidFill>
                <a:latin typeface="verdana" panose="020B0604030504040204" pitchFamily="34" charset="0"/>
                <a:sym typeface="Symbol" panose="05050102010706020507" pitchFamily="18" charset="2"/>
              </a:rPr>
              <a:t></a:t>
            </a:r>
            <a:r>
              <a:rPr lang="en-IN" sz="2800" b="1" baseline="-250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dob=’01-Jan-1980</a:t>
            </a:r>
            <a:r>
              <a:rPr lang="en-IN" sz="2800" baseline="-25000" dirty="0">
                <a:solidFill>
                  <a:srgbClr val="C00000"/>
                </a:solidFill>
                <a:latin typeface="verdana" panose="020B0604030504040204" pitchFamily="34" charset="0"/>
              </a:rPr>
              <a:t>′</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smtClean="0">
                <a:solidFill>
                  <a:srgbClr val="00B050"/>
                </a:solidFill>
              </a:rPr>
              <a:t>Returns the result to new relation.</a:t>
            </a:r>
            <a:endParaRPr lang="en-IN" sz="2400" dirty="0">
              <a:solidFill>
                <a:srgbClr val="00B050"/>
              </a:solidFill>
            </a:endParaRPr>
          </a:p>
        </p:txBody>
      </p:sp>
    </p:spTree>
    <p:extLst>
      <p:ext uri="{BB962C8B-B14F-4D97-AF65-F5344CB8AC3E}">
        <p14:creationId xmlns:p14="http://schemas.microsoft.com/office/powerpoint/2010/main" xmlns="" val="1487140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Select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smtClean="0">
                  <a:solidFill>
                    <a:srgbClr val="000000"/>
                  </a:solidFill>
                  <a:latin typeface="Verdana" panose="020B0604030504040204" pitchFamily="34" charset="0"/>
                  <a:ea typeface="Verdana" panose="020B0604030504040204" pitchFamily="34" charset="0"/>
                </a:rPr>
                <a:t>Notation − </a:t>
              </a:r>
              <a:r>
                <a:rPr lang="el-GR" sz="2400" dirty="0" smtClean="0">
                  <a:solidFill>
                    <a:srgbClr val="000000"/>
                  </a:solidFill>
                  <a:latin typeface="Verdana" panose="020B0604030504040204" pitchFamily="34" charset="0"/>
                  <a:ea typeface="Verdana" panose="020B0604030504040204" pitchFamily="34" charset="0"/>
                </a:rPr>
                <a:t>σ</a:t>
              </a:r>
              <a:r>
                <a:rPr lang="en-IN" sz="2400" i="1" baseline="-25000" dirty="0" smtClean="0">
                  <a:solidFill>
                    <a:srgbClr val="000000"/>
                  </a:solidFill>
                  <a:latin typeface="Verdana" panose="020B0604030504040204" pitchFamily="34" charset="0"/>
                  <a:ea typeface="Verdana" panose="020B0604030504040204" pitchFamily="34" charset="0"/>
                </a:rPr>
                <a:t>p</a:t>
              </a:r>
              <a:r>
                <a:rPr lang="en-IN" sz="2400" dirty="0" smtClean="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smtClean="0">
                <a:solidFill>
                  <a:srgbClr val="FFC000"/>
                </a:solidFill>
                <a:latin typeface="Verdana" panose="020B0604030504040204" pitchFamily="34" charset="0"/>
                <a:ea typeface="Verdana" panose="020B0604030504040204" pitchFamily="34" charset="0"/>
              </a:rPr>
              <a:t>condition</a:t>
            </a:r>
            <a:r>
              <a:rPr lang="en-IN" sz="3200" dirty="0" smtClean="0">
                <a:solidFill>
                  <a:srgbClr val="FFC000"/>
                </a:solidFill>
                <a:latin typeface="Verdana" panose="020B0604030504040204" pitchFamily="34" charset="0"/>
                <a:ea typeface="Verdana" panose="020B0604030504040204" pitchFamily="34" charset="0"/>
              </a:rPr>
              <a:t>(r)</a:t>
            </a:r>
            <a:endParaRPr lang="en-IN" sz="3200" dirty="0">
              <a:solidFill>
                <a:srgbClr val="FFC000"/>
              </a:solidFill>
              <a:latin typeface="Verdana" panose="020B0604030504040204" pitchFamily="34" charset="0"/>
              <a:ea typeface="Verdana" panose="020B0604030504040204" pitchFamily="34" charset="0"/>
            </a:endParaRP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deptno=10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a:t>
            </a:r>
            <a:r>
              <a:rPr lang="en-IN" sz="2800" dirty="0" smtClean="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smtClean="0">
                <a:solidFill>
                  <a:srgbClr val="C00000"/>
                </a:solidFill>
                <a:latin typeface="verdana" panose="020B0604030504040204" pitchFamily="34" charset="0"/>
              </a:rPr>
              <a:t>σ</a:t>
            </a:r>
            <a:r>
              <a:rPr lang="en-IN" sz="2800" baseline="-25000" dirty="0" smtClean="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deptno=10</a:t>
            </a:r>
            <a:r>
              <a:rPr lang="en-IN" sz="2800" dirty="0" smtClean="0">
                <a:solidFill>
                  <a:srgbClr val="C00000"/>
                </a:solidFill>
                <a:latin typeface="verdana" panose="020B0604030504040204" pitchFamily="34" charset="0"/>
              </a:rPr>
              <a:t>(EMPLOYEE)</a:t>
            </a:r>
            <a:endParaRPr lang="en-IN" sz="2800" dirty="0">
              <a:solidFill>
                <a:srgbClr val="C00000"/>
              </a:solidFill>
              <a:latin typeface="verdana" panose="020B0604030504040204" pitchFamily="34" charset="0"/>
            </a:endParaRPr>
          </a:p>
        </p:txBody>
      </p:sp>
      <p:sp>
        <p:nvSpPr>
          <p:cNvPr id="12" name="Rectangle 11"/>
          <p:cNvSpPr/>
          <p:nvPr/>
        </p:nvSpPr>
        <p:spPr>
          <a:xfrm>
            <a:off x="228601" y="2286000"/>
            <a:ext cx="8678582" cy="646331"/>
          </a:xfrm>
          <a:prstGeom prst="rect">
            <a:avLst/>
          </a:prstGeom>
        </p:spPr>
        <p:txBody>
          <a:bodyPr wrap="square">
            <a:spAutoFit/>
          </a:bodyPr>
          <a:lstStyle/>
          <a:p>
            <a:r>
              <a:rPr lang="en-IN" dirty="0" smtClean="0">
                <a:solidFill>
                  <a:srgbClr val="333333"/>
                </a:solidFill>
                <a:latin typeface="verdana" panose="020B0604030504040204" pitchFamily="34" charset="0"/>
              </a:rPr>
              <a:t>Select </a:t>
            </a:r>
            <a:r>
              <a:rPr lang="en-IN" dirty="0">
                <a:solidFill>
                  <a:srgbClr val="333333"/>
                </a:solidFill>
                <a:latin typeface="verdana" panose="020B0604030504040204" pitchFamily="34" charset="0"/>
              </a:rPr>
              <a:t>the EMPLOYEE tuples whose employee number </a:t>
            </a:r>
            <a:r>
              <a:rPr lang="en-IN" dirty="0" smtClean="0">
                <a:solidFill>
                  <a:srgbClr val="333333"/>
                </a:solidFill>
                <a:latin typeface="verdana" panose="020B0604030504040204" pitchFamily="34" charset="0"/>
              </a:rPr>
              <a:t>is &gt; 7 and department ID is 10</a:t>
            </a:r>
            <a:endParaRPr lang="en-IN" dirty="0"/>
          </a:p>
        </p:txBody>
      </p:sp>
    </p:spTree>
    <p:extLst>
      <p:ext uri="{BB962C8B-B14F-4D97-AF65-F5344CB8AC3E}">
        <p14:creationId xmlns:p14="http://schemas.microsoft.com/office/powerpoint/2010/main" xmlns="" val="35044298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Project</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smtClean="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smtClean="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r>
              <a:rPr lang="en-IN" dirty="0" smtClean="0">
                <a:solidFill>
                  <a:srgbClr val="006C86"/>
                </a:solidFill>
                <a:latin typeface="Verdana" panose="020B0604030504040204" pitchFamily="34" charset="0"/>
                <a:ea typeface="Verdana" panose="020B0604030504040204" pitchFamily="34" charset="0"/>
              </a:rPr>
              <a:t>.</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a:t>
            </a:r>
            <a:r>
              <a:rPr lang="en-IN" dirty="0" smtClean="0">
                <a:solidFill>
                  <a:srgbClr val="006C86"/>
                </a:solidFill>
                <a:latin typeface="Verdana" panose="020B0604030504040204" pitchFamily="34" charset="0"/>
                <a:ea typeface="Verdana" panose="020B0604030504040204" pitchFamily="34" charset="0"/>
              </a:rPr>
              <a:t>Relation </a:t>
            </a:r>
            <a:r>
              <a:rPr lang="en-IN" dirty="0">
                <a:solidFill>
                  <a:srgbClr val="006C86"/>
                </a:solidFill>
                <a:latin typeface="Verdana" panose="020B0604030504040204" pitchFamily="34" charset="0"/>
                <a:ea typeface="Verdana" panose="020B0604030504040204" pitchFamily="34" charset="0"/>
              </a:rPr>
              <a:t>or the Table from which we are making a selection of the tuples</a:t>
            </a:r>
            <a:r>
              <a:rPr lang="en-IN" dirty="0" smtClean="0">
                <a:solidFill>
                  <a:srgbClr val="006C86"/>
                </a:solidFill>
                <a:latin typeface="Verdana" panose="020B0604030504040204" pitchFamily="34" charset="0"/>
                <a:ea typeface="Verdana" panose="020B0604030504040204" pitchFamily="34" charset="0"/>
              </a:rPr>
              <a:t>.</a:t>
            </a:r>
            <a:endParaRPr lang="en-IN" dirty="0">
              <a:solidFill>
                <a:srgbClr val="006C86"/>
              </a:solidFill>
              <a:latin typeface="Verdana" panose="020B0604030504040204" pitchFamily="34" charset="0"/>
              <a:ea typeface="Verdana" panose="020B0604030504040204" pitchFamily="34" charset="0"/>
            </a:endParaRP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or </a:t>
            </a:r>
            <a:r>
              <a:rPr lang="en-IN" dirty="0">
                <a:solidFill>
                  <a:srgbClr val="333333"/>
                </a:solidFill>
                <a:latin typeface="verdana" panose="020B0604030504040204" pitchFamily="34" charset="0"/>
              </a:rPr>
              <a:t>Select Date of Birth (dob) and Employee Number (empno) from the relation </a:t>
            </a:r>
            <a:r>
              <a:rPr lang="en-IN" dirty="0" smtClean="0">
                <a:solidFill>
                  <a:srgbClr val="333333"/>
                </a:solidFill>
                <a:latin typeface="verdana" panose="020B0604030504040204" pitchFamily="34" charset="0"/>
              </a:rPr>
              <a:t>EMPLOYE </a:t>
            </a:r>
            <a:r>
              <a:rPr lang="en-IN" dirty="0">
                <a:solidFill>
                  <a:srgbClr val="333333"/>
                </a:solidFill>
                <a:latin typeface="verdana" panose="020B0604030504040204" pitchFamily="34" charset="0"/>
              </a:rPr>
              <a:t>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a:t>
            </a:r>
            <a:r>
              <a:rPr lang="en-IN" sz="2800" dirty="0" smtClean="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a:t>
            </a:r>
            <a:r>
              <a:rPr lang="en-IN" sz="2800" baseline="-25000" dirty="0">
                <a:solidFill>
                  <a:srgbClr val="C00000"/>
                </a:solidFill>
                <a:latin typeface="verdana" panose="020B0604030504040204" pitchFamily="34" charset="0"/>
              </a:rPr>
              <a:t>dob, </a:t>
            </a:r>
            <a:r>
              <a:rPr lang="en-IN" sz="2800" baseline="-25000" dirty="0" smtClean="0">
                <a:solidFill>
                  <a:srgbClr val="C00000"/>
                </a:solidFill>
                <a:latin typeface="verdana" panose="020B0604030504040204" pitchFamily="34" charset="0"/>
              </a:rPr>
              <a:t>empno </a:t>
            </a:r>
            <a:r>
              <a:rPr lang="en-IN" sz="2800" dirty="0" smtClean="0">
                <a:solidFill>
                  <a:srgbClr val="C00000"/>
                </a:solidFill>
                <a:latin typeface="verdana" panose="020B0604030504040204" pitchFamily="34" charset="0"/>
              </a:rPr>
              <a:t>[</a:t>
            </a:r>
            <a:r>
              <a:rPr lang="el-GR" sz="2800" dirty="0" smtClean="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Tree>
    <p:extLst>
      <p:ext uri="{BB962C8B-B14F-4D97-AF65-F5344CB8AC3E}">
        <p14:creationId xmlns:p14="http://schemas.microsoft.com/office/powerpoint/2010/main" xmlns="" val="36630945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smtClean="0"/>
              <a:t>UNION</a:t>
            </a:r>
            <a:endParaRPr lang="en-IN" dirty="0"/>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Union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smtClean="0">
                <a:latin typeface="Verdana" panose="020B0604030504040204" pitchFamily="34" charset="0"/>
                <a:ea typeface="Verdana" panose="020B0604030504040204" pitchFamily="34" charset="0"/>
              </a:rPr>
              <a:t>r</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a:t>
            </a:r>
            <a:r>
              <a:rPr lang="en-IN" sz="2000" b="1" i="1" dirty="0" smtClean="0">
                <a:latin typeface="Verdana" panose="020B0604030504040204" pitchFamily="34" charset="0"/>
                <a:ea typeface="Verdana" panose="020B0604030504040204" pitchFamily="34" charset="0"/>
              </a:rPr>
              <a:t>s</a:t>
            </a:r>
            <a:r>
              <a:rPr lang="en-IN" sz="2000" dirty="0" smtClean="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rPr>
              <a:t>U</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smtClean="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smtClean="0">
                <a:latin typeface="Verdana" panose="020B0604030504040204" pitchFamily="34" charset="0"/>
                <a:ea typeface="Verdana" panose="020B0604030504040204" pitchFamily="34" charset="0"/>
              </a:rPr>
              <a:t>Selects the </a:t>
            </a:r>
            <a:r>
              <a:rPr lang="en-IN" dirty="0">
                <a:latin typeface="Verdana" panose="020B0604030504040204" pitchFamily="34" charset="0"/>
                <a:ea typeface="Verdana" panose="020B0604030504040204" pitchFamily="34" charset="0"/>
              </a:rPr>
              <a:t>customer name who have either purchased a book or a computer or both.</a:t>
            </a:r>
          </a:p>
        </p:txBody>
      </p:sp>
    </p:spTree>
    <p:extLst>
      <p:ext uri="{BB962C8B-B14F-4D97-AF65-F5344CB8AC3E}">
        <p14:creationId xmlns:p14="http://schemas.microsoft.com/office/powerpoint/2010/main" xmlns="" val="177600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Intersection</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smtClean="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smtClean="0"/>
              <a:t>INTERSECTION</a:t>
            </a:r>
            <a:endParaRPr lang="en-IN" dirty="0"/>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xmlns="" val="3844590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smtClean="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Minus</a:t>
              </a:r>
              <a:endParaRPr lang="en-IN" sz="2400" dirty="0">
                <a:solidFill>
                  <a:schemeClr val="bg2">
                    <a:lumMod val="25000"/>
                  </a:schemeClr>
                </a:solidFill>
                <a:latin typeface="Verdana" panose="020B0604030504040204" pitchFamily="34" charset="0"/>
                <a:ea typeface="Verdana" panose="020B0604030504040204" pitchFamily="34" charset="0"/>
              </a:endParaRPr>
            </a:p>
          </p:txBody>
        </p:sp>
        <p:sp>
          <p:nvSpPr>
            <p:cNvPr id="10" name="Rectangle 9"/>
            <p:cNvSpPr/>
            <p:nvPr/>
          </p:nvSpPr>
          <p:spPr>
            <a:xfrm>
              <a:off x="1447800" y="1269831"/>
              <a:ext cx="603050" cy="461665"/>
            </a:xfrm>
            <a:prstGeom prst="rect">
              <a:avLst/>
            </a:prstGeom>
          </p:spPr>
          <p:txBody>
            <a:bodyPr wrap="none">
              <a:spAutoFit/>
            </a:bodyPr>
            <a:lstStyle/>
            <a:p>
              <a:r>
                <a:rPr lang="en-IN" sz="2400" dirty="0" smtClean="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smtClean="0">
                  <a:solidFill>
                    <a:srgbClr val="000000"/>
                  </a:solidFill>
                  <a:latin typeface="Verdana" panose="020B0604030504040204" pitchFamily="34" charset="0"/>
                </a:rPr>
                <a:t>- </a:t>
              </a:r>
              <a:r>
                <a:rPr lang="en-IN" sz="2400" dirty="0">
                  <a:solidFill>
                    <a:srgbClr val="000000"/>
                  </a:solidFill>
                  <a:latin typeface="Verdana" panose="020B0604030504040204" pitchFamily="34" charset="0"/>
                </a:rPr>
                <a:t>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b="1" dirty="0" smtClean="0">
                <a:solidFill>
                  <a:srgbClr val="FF0000"/>
                </a:solidFill>
                <a:latin typeface="Verdana" panose="020B0604030504040204" pitchFamily="34" charset="0"/>
                <a:ea typeface="Verdana" panose="020B0604030504040204" pitchFamily="34" charset="0"/>
              </a:rPr>
              <a:t>-</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(BOOK) </a:t>
            </a:r>
            <a:r>
              <a:rPr lang="en-IN" sz="3600" dirty="0" smtClean="0">
                <a:solidFill>
                  <a:srgbClr val="FDE139"/>
                </a:solidFill>
                <a:latin typeface="verdana" panose="020B0604030504040204" pitchFamily="34" charset="0"/>
              </a:rPr>
              <a:t>-</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smtClean="0">
                <a:solidFill>
                  <a:srgbClr val="C00000"/>
                </a:solidFill>
                <a:latin typeface="verdana" panose="020B0604030504040204" pitchFamily="34" charset="0"/>
              </a:rPr>
              <a:t> </a:t>
            </a:r>
            <a:r>
              <a:rPr lang="en-IN" sz="2800" dirty="0">
                <a:solidFill>
                  <a:srgbClr val="C00000"/>
                </a:solidFill>
                <a:latin typeface="verdana" panose="020B0604030504040204" pitchFamily="34" charset="0"/>
              </a:rPr>
              <a:t>(COMPUTER</a:t>
            </a:r>
            <a:r>
              <a:rPr lang="en-IN" sz="2800" dirty="0" smtClean="0">
                <a:solidFill>
                  <a:srgbClr val="C00000"/>
                </a:solidFill>
                <a:latin typeface="verdana" panose="020B0604030504040204" pitchFamily="34" charset="0"/>
              </a:rPr>
              <a:t>)</a:t>
            </a:r>
          </a:p>
          <a:p>
            <a:r>
              <a:rPr lang="en-IN" sz="2800" dirty="0">
                <a:solidFill>
                  <a:srgbClr val="C00000"/>
                </a:solidFill>
                <a:latin typeface="verdana" panose="020B0604030504040204" pitchFamily="34" charset="0"/>
              </a:rPr>
              <a:t>(r</a:t>
            </a:r>
            <a:r>
              <a:rPr lang="en-IN" sz="2800" dirty="0" smtClean="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r>
              <a:rPr lang="en-IN" sz="2800" dirty="0" smtClean="0">
                <a:solidFill>
                  <a:srgbClr val="C00000"/>
                </a:solidFill>
                <a:latin typeface="verdana" panose="020B0604030504040204" pitchFamily="34" charset="0"/>
              </a:rPr>
              <a:t>)</a:t>
            </a:r>
            <a:endParaRPr lang="en-IN" sz="2800" dirty="0">
              <a:solidFill>
                <a:srgbClr val="C00000"/>
              </a:solidFill>
              <a:latin typeface="verdana" panose="020B0604030504040204" pitchFamily="34" charset="0"/>
            </a:endParaRP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BOOK but not </a:t>
            </a:r>
            <a:r>
              <a:rPr lang="en-IN" dirty="0">
                <a:latin typeface="Verdana" panose="020B0604030504040204" pitchFamily="34" charset="0"/>
                <a:ea typeface="Verdana" panose="020B0604030504040204" pitchFamily="34" charset="0"/>
              </a:rPr>
              <a:t>a </a:t>
            </a:r>
            <a:r>
              <a:rPr lang="en-IN" dirty="0" smtClean="0">
                <a:latin typeface="Verdana" panose="020B0604030504040204" pitchFamily="34" charset="0"/>
                <a:ea typeface="Verdana" panose="020B0604030504040204" pitchFamily="34" charset="0"/>
              </a:rPr>
              <a:t>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a:t>
            </a:r>
            <a:r>
              <a:rPr lang="en-IN" dirty="0" smtClean="0">
                <a:latin typeface="Verdana" panose="020B0604030504040204" pitchFamily="34" charset="0"/>
                <a:ea typeface="Verdana" panose="020B0604030504040204" pitchFamily="34" charset="0"/>
              </a:rPr>
              <a:t>COMPUTER but </a:t>
            </a:r>
            <a:r>
              <a:rPr lang="en-IN" dirty="0">
                <a:latin typeface="Verdana" panose="020B0604030504040204" pitchFamily="34" charset="0"/>
                <a:ea typeface="Verdana" panose="020B0604030504040204" pitchFamily="34" charset="0"/>
              </a:rPr>
              <a:t>not a </a:t>
            </a:r>
            <a:r>
              <a:rPr lang="en-IN" dirty="0" smtClean="0">
                <a:latin typeface="Verdana" panose="020B0604030504040204" pitchFamily="34" charset="0"/>
                <a:ea typeface="Verdana" panose="020B0604030504040204" pitchFamily="34" charset="0"/>
              </a:rPr>
              <a:t>BOOK.</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3839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Index</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tblGrid>
              <a:tr h="370840">
                <a:tc>
                  <a:txBody>
                    <a:bodyPr/>
                    <a:lstStyle/>
                    <a:p>
                      <a:r>
                        <a:rPr lang="en-US" sz="1600" dirty="0" smtClean="0">
                          <a:latin typeface="Arial" panose="020B0604020202020204" pitchFamily="34" charset="0"/>
                          <a:cs typeface="Arial" panose="020B0604020202020204" pitchFamily="34" charset="0"/>
                        </a:rPr>
                        <a:t>Topic</a:t>
                      </a:r>
                      <a:endParaRPr lang="en-US" sz="1600" dirty="0">
                        <a:latin typeface="Arial" panose="020B0604020202020204" pitchFamily="34" charset="0"/>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smtClean="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tr>
            </a:tbl>
          </a:graphicData>
        </a:graphic>
      </p:graphicFrame>
    </p:spTree>
    <p:extLst>
      <p:ext uri="{BB962C8B-B14F-4D97-AF65-F5344CB8AC3E}">
        <p14:creationId xmlns:p14="http://schemas.microsoft.com/office/powerpoint/2010/main" xmlns="" val="827788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CARTESIAN PRODUCT</a:t>
            </a:r>
            <a:endParaRPr lang="en-IN" dirty="0">
              <a:solidFill>
                <a:schemeClr val="bg2">
                  <a:lumMod val="25000"/>
                </a:schemeClr>
              </a:solidFill>
            </a:endParaRP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smtClean="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
            </a:r>
            <a:r>
              <a:rPr lang="en-IN" sz="3200" baseline="-25000" dirty="0" smtClean="0">
                <a:solidFill>
                  <a:srgbClr val="FFC000"/>
                </a:solidFill>
                <a:latin typeface="Verdana" panose="020B0604030504040204" pitchFamily="34" charset="0"/>
                <a:ea typeface="Verdana" panose="020B0604030504040204" pitchFamily="34" charset="0"/>
              </a:rPr>
              <a:t>attribute-list</a:t>
            </a:r>
            <a:r>
              <a:rPr lang="en-IN" sz="3200" baseline="-25000" dirty="0">
                <a:solidFill>
                  <a:srgbClr val="FFC000"/>
                </a:solidFill>
                <a:latin typeface="Verdana" panose="020B0604030504040204" pitchFamily="34" charset="0"/>
                <a:ea typeface="Verdana" panose="020B0604030504040204" pitchFamily="34" charset="0"/>
              </a:rPr>
              <a:t>&gt;</a:t>
            </a:r>
            <a:r>
              <a:rPr lang="en-IN" sz="3200" dirty="0">
                <a:solidFill>
                  <a:srgbClr val="FFC000"/>
                </a:solidFill>
                <a:latin typeface="Verdana" panose="020B0604030504040204" pitchFamily="34" charset="0"/>
                <a:ea typeface="Verdana" panose="020B0604030504040204" pitchFamily="34" charset="0"/>
              </a:rPr>
              <a:t>(r</a:t>
            </a:r>
            <a:r>
              <a:rPr lang="en-IN" sz="3200" dirty="0" smtClean="0">
                <a:solidFill>
                  <a:srgbClr val="FFC000"/>
                </a:solidFill>
                <a:latin typeface="Verdana" panose="020B0604030504040204" pitchFamily="34" charset="0"/>
                <a:ea typeface="Verdana" panose="020B0604030504040204" pitchFamily="34" charset="0"/>
              </a:rPr>
              <a:t>) </a:t>
            </a:r>
            <a:r>
              <a:rPr lang="en-IN" sz="3200" dirty="0" smtClean="0">
                <a:solidFill>
                  <a:srgbClr val="FF0000"/>
                </a:solidFill>
                <a:latin typeface="Verdana" panose="020B0604030504040204" pitchFamily="34" charset="0"/>
                <a:ea typeface="Verdana" panose="020B0604030504040204" pitchFamily="34" charset="0"/>
              </a:rPr>
              <a:t>X</a:t>
            </a:r>
            <a:r>
              <a:rPr lang="en-IN" sz="3200" dirty="0" smtClean="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a:t>
            </a:r>
            <a:r>
              <a:rPr lang="en-IN" sz="3200" baseline="-25000" dirty="0" smtClean="0">
                <a:solidFill>
                  <a:srgbClr val="FFC000"/>
                </a:solidFill>
                <a:latin typeface="Verdana" panose="020B0604030504040204" pitchFamily="34" charset="0"/>
                <a:ea typeface="Verdana" panose="020B0604030504040204" pitchFamily="34" charset="0"/>
              </a:rPr>
              <a:t>&gt;</a:t>
            </a:r>
            <a:r>
              <a:rPr lang="en-IN" sz="3200" dirty="0" smtClean="0">
                <a:solidFill>
                  <a:srgbClr val="FFC000"/>
                </a:solidFill>
                <a:latin typeface="Verdana" panose="020B0604030504040204" pitchFamily="34" charset="0"/>
                <a:ea typeface="Verdana" panose="020B0604030504040204" pitchFamily="34" charset="0"/>
              </a:rPr>
              <a:t>(S) </a:t>
            </a:r>
            <a:endParaRPr lang="en-IN" sz="3200" dirty="0">
              <a:solidFill>
                <a:srgbClr val="FFC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086259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smtClean="0"/>
              <a:t>Find all loans of over $1200</a:t>
            </a:r>
            <a:r>
              <a:rPr lang="en-US" sz="2200" dirty="0" smtClean="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a:t>
            </a:r>
            <a:r>
              <a:rPr lang="en-US" sz="2200" i="0" dirty="0" smtClean="0">
                <a:latin typeface="Gill Sans MT (Body)"/>
              </a:rPr>
              <a:t>$120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lang="en-US" sz="4000" i="0" dirty="0">
              <a:solidFill>
                <a:srgbClr val="006C86"/>
              </a:solidFill>
            </a:endParaRP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IN" sz="4000" i="0" dirty="0" smtClean="0">
                <a:solidFill>
                  <a:srgbClr val="006C86"/>
                </a:solidFill>
              </a:rPr>
              <a:t>)=</a:t>
            </a:r>
            <a:r>
              <a:rPr lang="en-US" sz="4000" i="0" dirty="0" smtClean="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smtClean="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xmlns="" val="32466608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Examples Queries</a:t>
            </a:r>
            <a:endParaRPr lang="en-IN" dirty="0">
              <a:solidFill>
                <a:schemeClr val="bg2">
                  <a:lumMod val="25000"/>
                </a:schemeClr>
              </a:solidFill>
            </a:endParaRP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smtClean="0">
                <a:solidFill>
                  <a:srgbClr val="006C86"/>
                </a:solidFill>
              </a:rPr>
              <a:t>)</a:t>
            </a:r>
            <a:endParaRPr lang="en-US" sz="3200" i="0" dirty="0">
              <a:solidFill>
                <a:srgbClr val="006C86"/>
              </a:solidFill>
            </a:endParaRPr>
          </a:p>
        </p:txBody>
      </p:sp>
    </p:spTree>
    <p:extLst>
      <p:ext uri="{BB962C8B-B14F-4D97-AF65-F5344CB8AC3E}">
        <p14:creationId xmlns:p14="http://schemas.microsoft.com/office/powerpoint/2010/main" xmlns="" val="1316145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smtClean="0">
                <a:solidFill>
                  <a:srgbClr val="DC525C"/>
                </a:solidFill>
                <a:latin typeface="Segoe UI Light" panose="020B0502040204020203" pitchFamily="34" charset="0"/>
                <a:cs typeface="Segoe UI Light" panose="020B0502040204020203" pitchFamily="34" charset="0"/>
              </a:rPr>
              <a:t>Closure of Attributes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5543534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smtClean="0">
                <a:solidFill>
                  <a:schemeClr val="bg2">
                    <a:lumMod val="25000"/>
                  </a:schemeClr>
                </a:solidFill>
              </a:rPr>
              <a:t>Closure of attributes</a:t>
            </a:r>
            <a:endParaRPr lang="en-IN" dirty="0">
              <a:solidFill>
                <a:schemeClr val="bg2">
                  <a:lumMod val="25000"/>
                </a:schemeClr>
              </a:solidFill>
            </a:endParaRP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smtClean="0"/>
              <a:t>R (A B C D E F)</a:t>
            </a:r>
            <a:endParaRPr lang="en-IN" sz="2800" dirty="0"/>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smtClean="0"/>
              <a:t>Relation</a:t>
            </a:r>
            <a:endParaRPr lang="en-IN" sz="2000" dirty="0"/>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smtClean="0"/>
              <a:t>Attributes</a:t>
            </a:r>
            <a:endParaRPr lang="en-IN" sz="2000" dirty="0"/>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6997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smtClean="0">
                <a:solidFill>
                  <a:srgbClr val="006C86"/>
                </a:solidFill>
              </a:rPr>
              <a:t>Anomalies is something </a:t>
            </a:r>
            <a:r>
              <a:rPr lang="en-US" dirty="0" smtClean="0">
                <a:solidFill>
                  <a:srgbClr val="006C86"/>
                </a:solidFill>
              </a:rPr>
              <a:t>that deviates from what is standard, normal, or expected.</a:t>
            </a:r>
            <a:endParaRPr lang="en-US" dirty="0">
              <a:solidFill>
                <a:srgbClr val="006C86"/>
              </a:solidFill>
            </a:endParaRPr>
          </a:p>
        </p:txBody>
      </p:sp>
    </p:spTree>
    <p:extLst>
      <p:ext uri="{BB962C8B-B14F-4D97-AF65-F5344CB8AC3E}">
        <p14:creationId xmlns="" xmlns:p14="http://schemas.microsoft.com/office/powerpoint/2010/main" val="3921954587"/>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gridCol w="1736169"/>
                <a:gridCol w="1736169"/>
                <a:gridCol w="1736169"/>
                <a:gridCol w="1736169"/>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NULL.</a:t>
            </a:r>
          </a:p>
          <a:p>
            <a:r>
              <a:rPr lang="en-US" sz="2000" dirty="0" smtClean="0"/>
              <a:t>Also, if we have to insert data of 100 students of same branch, then the branch information will be repeated for all those 100 students.</a:t>
            </a:r>
          </a:p>
          <a:p>
            <a:r>
              <a:rPr lang="en-US" sz="2000" dirty="0" smtClean="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 </a:t>
            </a:r>
            <a:r>
              <a:rPr lang="en-US" sz="2000" dirty="0" smtClean="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631216"/>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 xmlns:a16="http://schemas.microsoft.com/office/drawing/2014/main" val="20000"/>
                    </a:ext>
                  </a:extLst>
                </a:gridCol>
                <a:gridCol w="1978709">
                  <a:extLst>
                    <a:ext uri="{9D8B030D-6E8A-4147-A177-3AD203B41FA5}">
                      <a16:colId xmlns="" xmlns:a16="http://schemas.microsoft.com/office/drawing/2014/main" val="20001"/>
                    </a:ext>
                  </a:extLst>
                </a:gridCol>
                <a:gridCol w="1978709">
                  <a:extLst>
                    <a:ext uri="{9D8B030D-6E8A-4147-A177-3AD203B41FA5}">
                      <a16:colId xmlns="" xmlns:a16="http://schemas.microsoft.com/office/drawing/2014/main" val="20002"/>
                    </a:ext>
                  </a:extLst>
                </a:gridCol>
                <a:gridCol w="285813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a:t>
            </a:r>
            <a:r>
              <a:rPr lang="en-US" dirty="0" smtClean="0">
                <a:solidFill>
                  <a:srgbClr val="C41A1A"/>
                </a:solidFill>
                <a:latin typeface="Open sans"/>
              </a:rPr>
              <a:t>Ronald </a:t>
            </a:r>
            <a:r>
              <a:rPr lang="en-US" dirty="0">
                <a:solidFill>
                  <a:srgbClr val="C41A1A"/>
                </a:solidFill>
                <a:latin typeface="Open sans"/>
              </a:rPr>
              <a:t>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 xmlns:p14="http://schemas.microsoft.com/office/powerpoint/2010/main" val="286733200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Class Room</a:t>
            </a:r>
            <a:endParaRPr kumimoji="0" lang="en-US" sz="3600" b="1" i="1" u="none" strike="noStrike" kern="1200" cap="none" spc="0" normalizeH="0" baseline="0" noProof="0" dirty="0" smtClean="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Session 1</a:t>
            </a:r>
            <a:endParaRPr kumimoji="0" lang="en-US" sz="6600" b="1" i="1" u="none" strike="noStrike" kern="1200" cap="none" spc="0" normalizeH="0" baseline="0" noProof="0" dirty="0" smtClean="0">
              <a:ln>
                <a:noFill/>
              </a:ln>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 xmlns:a16="http://schemas.microsoft.com/office/drawing/2014/main" val="20000"/>
                    </a:ext>
                  </a:extLst>
                </a:gridCol>
                <a:gridCol w="2282784">
                  <a:extLst>
                    <a:ext uri="{9D8B030D-6E8A-4147-A177-3AD203B41FA5}">
                      <a16:colId xmlns="" xmlns:a16="http://schemas.microsoft.com/office/drawing/2014/main" val="20001"/>
                    </a:ext>
                  </a:extLst>
                </a:gridCol>
                <a:gridCol w="2282784">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smtClean="0">
                <a:solidFill>
                  <a:srgbClr val="222222"/>
                </a:solidFill>
              </a:rPr>
              <a:t>Ronald</a:t>
            </a:r>
            <a:r>
              <a:rPr lang="en-US" dirty="0" smtClean="0">
                <a:solidFill>
                  <a:srgbClr val="333333"/>
                </a:solidFill>
                <a:latin typeface="Open sans"/>
              </a:rPr>
              <a:t>.</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 xmlns:a16="http://schemas.microsoft.com/office/drawing/2014/main" val="20000"/>
                    </a:ext>
                  </a:extLst>
                </a:gridCol>
                <a:gridCol w="342900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a:t>
            </a:r>
            <a:r>
              <a:rPr lang="en-US" sz="2000" b="1" dirty="0" smtClean="0">
                <a:solidFill>
                  <a:srgbClr val="0070C0"/>
                </a:solidFill>
                <a:latin typeface="Segoe UI Light" panose="020B0502040204020203" pitchFamily="34" charset="0"/>
                <a:cs typeface="Segoe UI Light" panose="020B0502040204020203" pitchFamily="34" charset="0"/>
              </a:rPr>
              <a:t>exactly 1 column (a compound key, if necessary).</a:t>
            </a:r>
            <a:endParaRPr lang="en-US" sz="2000" b="1" dirty="0">
              <a:solidFill>
                <a:srgbClr val="0070C0"/>
              </a:solidFill>
              <a:latin typeface="Segoe UI Light" panose="020B0502040204020203" pitchFamily="34" charset="0"/>
              <a:cs typeface="Segoe UI Light" panose="020B0502040204020203" pitchFamily="34" charset="0"/>
            </a:endParaRP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t>
            </a:r>
            <a:r>
              <a:rPr lang="en-US" dirty="0" smtClean="0">
                <a:solidFill>
                  <a:srgbClr val="333333"/>
                </a:solidFill>
                <a:latin typeface="Open sans"/>
              </a:rPr>
              <a:t>another example </a:t>
            </a:r>
            <a:r>
              <a:rPr lang="en-US" dirty="0">
                <a:solidFill>
                  <a:srgbClr val="333333"/>
                </a:solidFill>
                <a:latin typeface="Open sans"/>
              </a:rPr>
              <a:t>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 xmlns:a16="http://schemas.microsoft.com/office/drawing/2014/main" val="20000"/>
                    </a:ext>
                  </a:extLst>
                </a:gridCol>
                <a:gridCol w="4214843">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 xmlns:a16="http://schemas.microsoft.com/office/drawing/2014/main" val="20000"/>
                    </a:ext>
                  </a:extLst>
                </a:gridCol>
                <a:gridCol w="3929090">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 xmlns:a16="http://schemas.microsoft.com/office/drawing/2014/main" val="20000"/>
                    </a:ext>
                  </a:extLst>
                </a:gridCol>
                <a:gridCol w="3919736">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2133600">
                  <a:extLst>
                    <a:ext uri="{9D8B030D-6E8A-4147-A177-3AD203B41FA5}">
                      <a16:colId xmlns="" xmlns:a16="http://schemas.microsoft.com/office/drawing/2014/main" val="20002"/>
                    </a:ext>
                  </a:extLst>
                </a:gridCol>
                <a:gridCol w="3048000">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 xmlns:a16="http://schemas.microsoft.com/office/drawing/2014/main" val="20000"/>
                    </a:ext>
                  </a:extLst>
                </a:gridCol>
                <a:gridCol w="2809895">
                  <a:extLst>
                    <a:ext uri="{9D8B030D-6E8A-4147-A177-3AD203B41FA5}">
                      <a16:colId xmlns="" xmlns:a16="http://schemas.microsoft.com/office/drawing/2014/main" val="20001"/>
                    </a:ext>
                  </a:extLst>
                </a:gridCol>
                <a:gridCol w="2809895">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 xmlns:a16="http://schemas.microsoft.com/office/drawing/2014/main" val="20000"/>
                    </a:ext>
                  </a:extLst>
                </a:gridCol>
                <a:gridCol w="2857520">
                  <a:extLst>
                    <a:ext uri="{9D8B030D-6E8A-4147-A177-3AD203B41FA5}">
                      <a16:colId xmlns="" xmlns:a16="http://schemas.microsoft.com/office/drawing/2014/main" val="20001"/>
                    </a:ext>
                  </a:extLst>
                </a:gridCol>
                <a:gridCol w="2857520">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1" y="3350896"/>
          <a:ext cx="9144002" cy="2711741"/>
        </p:xfrm>
        <a:graphic>
          <a:graphicData uri="http://schemas.openxmlformats.org/drawingml/2006/table">
            <a:tbl>
              <a:tblPr>
                <a:tableStyleId>{69C7853C-536D-4A76-A0AE-DD22124D55A5}</a:tableStyleId>
              </a:tblPr>
              <a:tblGrid>
                <a:gridCol w="1744579">
                  <a:extLst>
                    <a:ext uri="{9D8B030D-6E8A-4147-A177-3AD203B41FA5}">
                      <a16:colId xmlns="" xmlns:a16="http://schemas.microsoft.com/office/drawing/2014/main" val="20000"/>
                    </a:ext>
                  </a:extLst>
                </a:gridCol>
                <a:gridCol w="1925053">
                  <a:extLst>
                    <a:ext uri="{9D8B030D-6E8A-4147-A177-3AD203B41FA5}">
                      <a16:colId xmlns="" xmlns:a16="http://schemas.microsoft.com/office/drawing/2014/main" val="20001"/>
                    </a:ext>
                  </a:extLst>
                </a:gridCol>
                <a:gridCol w="1985211">
                  <a:extLst>
                    <a:ext uri="{9D8B030D-6E8A-4147-A177-3AD203B41FA5}">
                      <a16:colId xmlns="" xmlns:a16="http://schemas.microsoft.com/office/drawing/2014/main" val="20002"/>
                    </a:ext>
                  </a:extLst>
                </a:gridCol>
                <a:gridCol w="1968084">
                  <a:extLst>
                    <a:ext uri="{9D8B030D-6E8A-4147-A177-3AD203B41FA5}">
                      <a16:colId xmlns="" xmlns:a16="http://schemas.microsoft.com/office/drawing/2014/main" val="20003"/>
                    </a:ext>
                  </a:extLst>
                </a:gridCol>
                <a:gridCol w="1521075">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smtClean="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a:t>
            </a:r>
            <a:r>
              <a:rPr lang="en-US"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Structured</a:t>
            </a:r>
            <a:r>
              <a:rPr lang="en-IN" sz="4800" dirty="0" smtClean="0">
                <a:solidFill>
                  <a:srgbClr val="DC525C"/>
                </a:solidFill>
                <a:latin typeface="Segoe UI Light" panose="020B0502040204020203" pitchFamily="34" charset="0"/>
                <a:cs typeface="Segoe UI Light" panose="020B0502040204020203" pitchFamily="34" charset="0"/>
              </a:rPr>
              <a:t> </a:t>
            </a:r>
            <a:r>
              <a:rPr lang="en-IN" sz="4800" dirty="0">
                <a:solidFill>
                  <a:srgbClr val="DC525C"/>
                </a:solidFill>
                <a:latin typeface="Segoe UI Light" panose="020B0502040204020203" pitchFamily="34" charset="0"/>
                <a:cs typeface="Segoe UI Light" panose="020B0502040204020203" pitchFamily="34" charset="0"/>
              </a:rPr>
              <a:t>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i="1" dirty="0" smtClean="0">
                <a:solidFill>
                  <a:srgbClr val="006C86"/>
                </a:solidFill>
                <a:latin typeface="Segoe UI Light" panose="020B0502040204020203" pitchFamily="34" charset="0"/>
                <a:cs typeface="Segoe UI Light" panose="020B0502040204020203" pitchFamily="34" charset="0"/>
              </a:rPr>
              <a:t>not treated </a:t>
            </a:r>
            <a:r>
              <a:rPr lang="en-IN" sz="2400" i="1" dirty="0">
                <a:solidFill>
                  <a:srgbClr val="006C86"/>
                </a:solidFill>
                <a:latin typeface="Segoe UI Light" panose="020B0502040204020203" pitchFamily="34" charset="0"/>
                <a:cs typeface="Segoe UI Light" panose="020B0502040204020203" pitchFamily="34" charset="0"/>
              </a:rPr>
              <a:t>as a blank or 0</a:t>
            </a:r>
            <a:r>
              <a:rPr lang="en-IN" sz="2400" i="1" dirty="0" smtClean="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smtClean="0">
                <a:solidFill>
                  <a:srgbClr val="006C86"/>
                </a:solidFill>
                <a:latin typeface="Segoe UI Light" panose="020B0502040204020203" pitchFamily="34" charset="0"/>
                <a:cs typeface="Segoe UI Light" panose="020B0502040204020203" pitchFamily="34" charset="0"/>
              </a:rPr>
              <a:t>Degree.</a:t>
            </a:r>
            <a:endParaRPr lang="en-IN" sz="2400" b="1"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214282" y="1071546"/>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a:t>
            </a:r>
            <a:r>
              <a:rPr lang="en-US" sz="2400" b="1" i="1" dirty="0" smtClean="0">
                <a:solidFill>
                  <a:srgbClr val="006C86"/>
                </a:solidFill>
                <a:latin typeface="Segoe UI Light" panose="020B0502040204020203" pitchFamily="34" charset="0"/>
                <a:cs typeface="Segoe UI Light" panose="020B0502040204020203" pitchFamily="34" charset="0"/>
              </a:rPr>
              <a:t>create</a:t>
            </a:r>
            <a:r>
              <a:rPr lang="en-US" sz="2400" i="1" dirty="0" smtClean="0">
                <a:solidFill>
                  <a:srgbClr val="006C86"/>
                </a:solidFill>
                <a:latin typeface="Segoe UI Light" panose="020B0502040204020203" pitchFamily="34" charset="0"/>
                <a:cs typeface="Segoe UI Light" panose="020B0502040204020203" pitchFamily="34" charset="0"/>
              </a:rPr>
              <a:t>, </a:t>
            </a:r>
            <a:r>
              <a:rPr lang="en-US" sz="2400" b="1" i="1" dirty="0" smtClean="0">
                <a:solidFill>
                  <a:srgbClr val="006C86"/>
                </a:solidFill>
                <a:latin typeface="Segoe UI Light" panose="020B0502040204020203" pitchFamily="34" charset="0"/>
                <a:cs typeface="Segoe UI Light" panose="020B0502040204020203" pitchFamily="34" charset="0"/>
              </a:rPr>
              <a:t>maintain</a:t>
            </a:r>
            <a:r>
              <a:rPr lang="en-US" sz="2400" i="1" dirty="0" smtClean="0">
                <a:solidFill>
                  <a:srgbClr val="006C86"/>
                </a:solidFill>
                <a:latin typeface="Segoe UI Light" panose="020B0502040204020203" pitchFamily="34" charset="0"/>
                <a:cs typeface="Segoe UI Light" panose="020B0502040204020203" pitchFamily="34" charset="0"/>
              </a:rPr>
              <a:t> and </a:t>
            </a:r>
            <a:r>
              <a:rPr lang="en-US" sz="2400" b="1" i="1" dirty="0" smtClean="0">
                <a:solidFill>
                  <a:srgbClr val="006C86"/>
                </a:solidFill>
                <a:latin typeface="Segoe UI Light" panose="020B0502040204020203" pitchFamily="34" charset="0"/>
                <a:cs typeface="Segoe UI Light" panose="020B0502040204020203" pitchFamily="34" charset="0"/>
              </a:rPr>
              <a:t>retrieve</a:t>
            </a:r>
            <a:r>
              <a:rPr lang="en-US" sz="2400" i="1" dirty="0" smtClean="0">
                <a:solidFill>
                  <a:srgbClr val="006C86"/>
                </a:solidFill>
                <a:latin typeface="Segoe UI Light" panose="020B0502040204020203" pitchFamily="34" charset="0"/>
                <a:cs typeface="Segoe UI Light" panose="020B0502040204020203" pitchFamily="34" charset="0"/>
              </a:rPr>
              <a:t>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xmlns="" val="32341262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smtClean="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xmlns="" val="3092485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23227</TotalTime>
  <Words>33192</Words>
  <Application>Microsoft Office PowerPoint</Application>
  <PresentationFormat>On-screen Show (4:3)</PresentationFormat>
  <Paragraphs>4360</Paragraphs>
  <Slides>509</Slides>
  <Notes>9</Notes>
  <HiddenSlides>101</HiddenSlides>
  <MMClips>0</MMClips>
  <ScaleCrop>false</ScaleCrop>
  <HeadingPairs>
    <vt:vector size="4" baseType="variant">
      <vt:variant>
        <vt:lpstr>Theme</vt:lpstr>
      </vt:variant>
      <vt:variant>
        <vt:i4>1</vt:i4>
      </vt:variant>
      <vt:variant>
        <vt:lpstr>Slide Titles</vt:lpstr>
      </vt:variant>
      <vt:variant>
        <vt:i4>509</vt:i4>
      </vt:variant>
    </vt:vector>
  </HeadingPairs>
  <TitlesOfParts>
    <vt:vector size="510"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Entity Relationship Diagram (ER Diagram)</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Relational Algebra</vt:lpstr>
      <vt:lpstr>SELECT</vt:lpstr>
      <vt:lpstr>SELECT</vt:lpstr>
      <vt:lpstr>PROJECT</vt:lpstr>
      <vt:lpstr>UNION</vt:lpstr>
      <vt:lpstr>Slide 78</vt:lpstr>
      <vt:lpstr>MINUS</vt:lpstr>
      <vt:lpstr>CARTESIAN PRODUCT</vt:lpstr>
      <vt:lpstr>Examples Queries</vt:lpstr>
      <vt:lpstr>Examples Queries</vt:lpstr>
      <vt:lpstr>Slide 83</vt:lpstr>
      <vt:lpstr>Closure of attributes</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ENGINES</vt:lpstr>
      <vt:lpstr>ENGINES</vt:lpstr>
      <vt:lpstr>SHOW ENGINES Syntax</vt:lpstr>
      <vt:lpstr>ENGINES</vt:lpstr>
      <vt:lpstr>Slide 110</vt:lpstr>
      <vt:lpstr>SHOW DATABASES Syntax</vt:lpstr>
      <vt:lpstr>Slide 112</vt:lpstr>
      <vt:lpstr>USE DATABASES Syntax</vt:lpstr>
      <vt:lpstr>Slide 114</vt:lpstr>
      <vt:lpstr>Slide 115</vt:lpstr>
      <vt:lpstr>Slide 116</vt:lpstr>
      <vt:lpstr>Slide 117</vt:lpstr>
      <vt:lpstr>Slide 118</vt:lpstr>
      <vt:lpstr>Information Functions</vt:lpstr>
      <vt:lpstr>Slide 120</vt:lpstr>
      <vt:lpstr>Slide 121</vt:lpstr>
      <vt:lpstr>Slide 122</vt:lpstr>
      <vt:lpstr>Information Functions</vt:lpstr>
      <vt:lpstr>Slide 124</vt:lpstr>
      <vt:lpstr>Slide 125</vt:lpstr>
      <vt:lpstr>Slide 126</vt:lpstr>
      <vt:lpstr>EMP &amp; DEPT Table structure</vt:lpstr>
      <vt:lpstr>SHOW COLUMNS Syntax</vt:lpstr>
      <vt:lpstr>Slide 129</vt:lpstr>
      <vt:lpstr>SHOW TABLES Syntax</vt:lpstr>
      <vt:lpstr>Slide 131</vt:lpstr>
      <vt:lpstr>SHOW TABLES STATUS Syntax</vt:lpstr>
      <vt:lpstr>Slide 133</vt:lpstr>
      <vt:lpstr>SHOW VARIABLES Syntax</vt:lpstr>
      <vt:lpstr>Slide 135</vt:lpstr>
      <vt:lpstr>Slide 136</vt:lpstr>
      <vt:lpstr>Slide 137</vt:lpstr>
      <vt:lpstr>Slide 138</vt:lpstr>
      <vt:lpstr>Slide 139</vt:lpstr>
      <vt:lpstr>SELECT CLAUSE</vt:lpstr>
      <vt:lpstr>Capabilities of    SELECT Statement</vt:lpstr>
      <vt:lpstr>Capabilities of    SELECT Statement</vt:lpstr>
      <vt:lpstr>Capabilities of    SELECT Statement</vt:lpstr>
      <vt:lpstr>Capabilities of    SELECT Statement</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There are 3 places where aggregate functions can appear in a query</vt:lpstr>
      <vt:lpstr>Slide 225</vt:lpstr>
      <vt:lpstr>Slide 226</vt:lpstr>
      <vt:lpstr>Slide 227</vt:lpstr>
      <vt:lpstr>Slide 228</vt:lpstr>
      <vt:lpstr>Slide 229</vt:lpstr>
      <vt:lpstr>There are 3 places where aggregate functions can appear in a query</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SHOW CREATE VIEW Syntax</vt:lpstr>
      <vt:lpstr>Slide 423</vt:lpstr>
      <vt:lpstr>Slide 424</vt:lpstr>
      <vt:lpstr>Slide 425</vt:lpstr>
      <vt:lpstr>Slide 426</vt:lpstr>
      <vt:lpstr>SHOW INDEX Syntax</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4554</cp:revision>
  <dcterms:created xsi:type="dcterms:W3CDTF">2015-10-09T06:09:34Z</dcterms:created>
  <dcterms:modified xsi:type="dcterms:W3CDTF">2019-10-12T08:35:26Z</dcterms:modified>
</cp:coreProperties>
</file>